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1212" r:id="rId2"/>
    <p:sldId id="1213" r:id="rId3"/>
    <p:sldId id="1215" r:id="rId4"/>
    <p:sldId id="1225" r:id="rId5"/>
    <p:sldId id="1220" r:id="rId6"/>
    <p:sldId id="1221" r:id="rId7"/>
    <p:sldId id="1222" r:id="rId8"/>
    <p:sldId id="1223" r:id="rId9"/>
    <p:sldId id="1224" r:id="rId10"/>
    <p:sldId id="1214" r:id="rId11"/>
    <p:sldId id="1216" r:id="rId12"/>
    <p:sldId id="1227" r:id="rId13"/>
    <p:sldId id="1217" r:id="rId14"/>
    <p:sldId id="1218" r:id="rId15"/>
    <p:sldId id="1226" r:id="rId16"/>
    <p:sldId id="1228" r:id="rId17"/>
    <p:sldId id="1229" r:id="rId18"/>
    <p:sldId id="1230" r:id="rId19"/>
  </p:sldIdLst>
  <p:sldSz cx="12192000" cy="6858000"/>
  <p:notesSz cx="6858000" cy="9144000"/>
  <p:defaultTextStyle>
    <a:defPPr>
      <a:defRPr lang="en-US"/>
    </a:defPPr>
    <a:lvl1pPr>
      <a:spcBef>
        <a:spcPts val="0"/>
      </a:spcBef>
      <a:buClr>
        <a:schemeClr val="accent1"/>
      </a:buClr>
      <a:defRPr sz="1800"/>
    </a:lvl1pPr>
    <a:lvl2pPr marL="18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2pPr>
    <a:lvl3pPr marL="36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3pPr>
    <a:lvl4pPr marL="54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4pPr>
    <a:lvl5pPr marL="72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5pPr>
    <a:lvl6pPr marL="90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6pPr>
    <a:lvl7pPr marL="108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7pPr>
    <a:lvl8pPr marL="126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8pPr>
    <a:lvl9pPr marL="144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ny Welle" initials="DW" lastIdx="1" clrIdx="0">
    <p:extLst>
      <p:ext uri="{19B8F6BF-5375-455C-9EA6-DF929625EA0E}">
        <p15:presenceInfo xmlns:p15="http://schemas.microsoft.com/office/powerpoint/2012/main" userId="S::denwelle1@publicisgroupe.net::08b00602-60fa-48c3-96fb-06a947b67cd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2700" cmpd="sng">
              <a:solidFill>
                <a:schemeClr val="accent6">
                  <a:alpha val="15000"/>
                </a:schemeClr>
              </a:solidFill>
            </a:ln>
          </a:bottom>
          <a:insideH>
            <a:ln w="12700" cmpd="sng">
              <a:solidFill>
                <a:schemeClr val="accent6">
                  <a:alpha val="15000"/>
                </a:schemeClr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12700" cmpd="sng">
              <a:solidFill>
                <a:schemeClr val="accent6">
                  <a:alpha val="15000"/>
                </a:schemeClr>
              </a:solidFill>
            </a:ln>
          </a:bottom>
        </a:tcBdr>
        <a:fill>
          <a:solidFill>
            <a:schemeClr val="accent6">
              <a:alpha val="5000"/>
            </a:schemeClr>
          </a:solidFill>
        </a:fill>
      </a:tcStyle>
    </a:band1H>
    <a:band2H>
      <a:tcStyle>
        <a:tcBdr>
          <a:bottom>
            <a:ln w="12700" cmpd="sng">
              <a:solidFill>
                <a:schemeClr val="accent6">
                  <a:alpha val="15000"/>
                </a:schemeClr>
              </a:solidFill>
            </a:ln>
          </a:bottom>
        </a:tcBdr>
      </a:tcStyle>
    </a:band2H>
    <a:band1V>
      <a:tcStyle>
        <a:tcBdr/>
        <a:fill>
          <a:solidFill>
            <a:schemeClr val="accent6">
              <a:alpha val="5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bottom>
            <a:ln w="28575" cmpd="sng">
              <a:solidFill>
                <a:schemeClr val="dk1"/>
              </a:solidFill>
            </a:ln>
          </a:bottom>
        </a:tcBdr>
        <a:fill>
          <a:noFill/>
        </a:fill>
      </a:tcStyle>
    </a:lastRow>
    <a:firstRow>
      <a:tcTxStyle b="on"/>
      <a:tcStyle>
        <a:tcBdr>
          <a:bottom>
            <a:ln w="28575" cmpd="sng">
              <a:solidFill>
                <a:schemeClr val="dk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4" autoAdjust="0"/>
    <p:restoredTop sz="97461" autoAdjust="0"/>
  </p:normalViewPr>
  <p:slideViewPr>
    <p:cSldViewPr snapToGrid="0" showGuides="1">
      <p:cViewPr varScale="1">
        <p:scale>
          <a:sx n="77" d="100"/>
          <a:sy n="77" d="100"/>
        </p:scale>
        <p:origin x="388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310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121" d="100"/>
          <a:sy n="121" d="100"/>
        </p:scale>
        <p:origin x="4938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>
            <a:extLst>
              <a:ext uri="{FF2B5EF4-FFF2-40B4-BE49-F238E27FC236}">
                <a16:creationId xmlns:a16="http://schemas.microsoft.com/office/drawing/2014/main" id="{9A8492AF-21D1-4EA9-B88E-2B2469E5B0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5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Date">
            <a:extLst>
              <a:ext uri="{FF2B5EF4-FFF2-40B4-BE49-F238E27FC236}">
                <a16:creationId xmlns:a16="http://schemas.microsoft.com/office/drawing/2014/main" id="{F2C5CF11-9AB8-4366-83D6-4A911EAE67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1F2B9-B350-4061-A6D1-2A3340A8623F}" type="datetimeFigureOut">
              <a:rPr lang="en-US" sz="1050" smtClean="0">
                <a:solidFill>
                  <a:schemeClr val="tx2"/>
                </a:solidFill>
                <a:latin typeface="+mn-lt"/>
              </a:rPr>
              <a:t>2/12/2024</a:t>
            </a:fld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Footer Placeholder">
            <a:extLst>
              <a:ext uri="{FF2B5EF4-FFF2-40B4-BE49-F238E27FC236}">
                <a16:creationId xmlns:a16="http://schemas.microsoft.com/office/drawing/2014/main" id="{9797856F-D8D3-4EDB-AD63-B3F8432142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DA566997-7A2F-418F-AC55-BAC678F9F1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US" sz="1050" b="1" dirty="0">
                <a:solidFill>
                  <a:schemeClr val="accent2"/>
                </a:solidFill>
                <a:latin typeface="+mn-lt"/>
              </a:rPr>
              <a:t>Hand out</a:t>
            </a:r>
            <a:r>
              <a:rPr lang="en-US" sz="1050" dirty="0">
                <a:solidFill>
                  <a:schemeClr val="accent2"/>
                </a:solidFill>
                <a:latin typeface="+mn-lt"/>
              </a:rPr>
              <a:t> </a:t>
            </a:r>
            <a:fld id="{C92BABF8-1341-4DCB-864A-D83C08BEEAE4}" type="slidenum">
              <a:rPr lang="en-US" sz="1050" smtClean="0">
                <a:solidFill>
                  <a:schemeClr val="tx2"/>
                </a:solidFill>
                <a:latin typeface="+mn-lt"/>
              </a:rPr>
              <a:t>‹#›</a:t>
            </a:fld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6" name="Siemens logo">
            <a:extLst>
              <a:ext uri="{FF2B5EF4-FFF2-40B4-BE49-F238E27FC236}">
                <a16:creationId xmlns:a16="http://schemas.microsoft.com/office/drawing/2014/main" id="{C5A460D9-E760-498F-8A06-286EB0B001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53000" y="550800"/>
            <a:ext cx="1152000" cy="18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83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"/>
          <p:cNvSpPr>
            <a:spLocks noGrp="1"/>
          </p:cNvSpPr>
          <p:nvPr>
            <p:ph type="dt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76FBC1AF-E4C9-412F-9B6D-66CD520F95DB}" type="datetimeFigureOut">
              <a:rPr lang="en-US" smtClean="0"/>
              <a:pPr/>
              <a:t>2/12/2024</a:t>
            </a:fld>
            <a:endParaRPr lang="en-US" dirty="0"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406800" y="619200"/>
            <a:ext cx="6048000" cy="340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xfrm>
            <a:off x="406800" y="4575600"/>
            <a:ext cx="6048000" cy="396000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/>
            </a:lvl1pPr>
          </a:lstStyle>
          <a:p>
            <a:r>
              <a:rPr lang="en-US" b="1" dirty="0">
                <a:solidFill>
                  <a:schemeClr val="accent2"/>
                </a:solidFill>
              </a:rPr>
              <a:t>Notes</a:t>
            </a:r>
            <a:r>
              <a:rPr lang="en-US" dirty="0"/>
              <a:t> </a:t>
            </a:r>
            <a:fld id="{E76C657F-0E32-4130-ADDA-66B81138A76A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306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Aft>
        <a:spcPts val="60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44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288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432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576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720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864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1008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1152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670C6E6A-0191-4020-A084-BB23C7AE6B0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250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922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413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0176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02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2854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1664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70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362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977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0784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092D1760-10AA-43FB-AC0B-074FF500719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117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026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6877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566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66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240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889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7869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640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41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606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BC293230-94BC-41FA-A2D9-E9259B125F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9615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772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078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4751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428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8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>
            <a:extLst>
              <a:ext uri="{FF2B5EF4-FFF2-40B4-BE49-F238E27FC236}">
                <a16:creationId xmlns:a16="http://schemas.microsoft.com/office/drawing/2014/main" id="{6FD70AD7-1356-4F56-BCF5-60206B889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23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0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>
            <a:extLst>
              <a:ext uri="{FF2B5EF4-FFF2-40B4-BE49-F238E27FC236}">
                <a16:creationId xmlns:a16="http://schemas.microsoft.com/office/drawing/2014/main" id="{BC751AD9-F368-4030-BEF3-878CBEED0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377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36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>
            <a:extLst>
              <a:ext uri="{FF2B5EF4-FFF2-40B4-BE49-F238E27FC236}">
                <a16:creationId xmlns:a16="http://schemas.microsoft.com/office/drawing/2014/main" id="{0F638833-9358-4A10-8860-60EC0C65D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824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46D369A7-07BD-4B91-9E53-807AAAF0C30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665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DC2D4109-C5C2-42BB-B5A0-2F6793388E2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8920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298AE3DB-A74B-4AD6-A37C-FBCFB647B93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604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279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DBCA456-A643-45C8-9383-5A06099EB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/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5B05DC85-FD3C-4245-83A1-F6197CB9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990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21031E7D-E514-484A-9CCD-52A9C222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/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447F428C-5AA7-413C-A721-B7AADDF8B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859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498F1A9-6241-4523-AFBC-C74F3AA4AC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</p:spPr>
        <p:txBody>
          <a:bodyPr/>
          <a:lstStyle/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267619FE-01EE-4013-B481-A8C505C5D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22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8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lor Stage">
            <a:extLst>
              <a:ext uri="{FF2B5EF4-FFF2-40B4-BE49-F238E27FC236}">
                <a16:creationId xmlns:a16="http://schemas.microsoft.com/office/drawing/2014/main" id="{A71FD435-3CF0-4700-A204-51B8FECDB0E5}"/>
              </a:ext>
            </a:extLst>
          </p:cNvPr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F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BDD73C6A-6099-483E-9C34-F604024F257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DBCA456-A643-45C8-9383-5A06099EB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/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5B05DC85-FD3C-4245-83A1-F6197CB9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154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6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>
            <a:extLst>
              <a:ext uri="{FF2B5EF4-FFF2-40B4-BE49-F238E27FC236}">
                <a16:creationId xmlns:a16="http://schemas.microsoft.com/office/drawing/2014/main" id="{A236A90B-8F03-45C0-87DD-5479E8376B64}"/>
              </a:ext>
            </a:extLst>
          </p:cNvPr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E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ECFA8B97-DE99-4B15-8C8C-3748FA022B7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21031E7D-E514-484A-9CCD-52A9C222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447F428C-5AA7-413C-A721-B7AADDF8B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043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4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>
            <a:extLst>
              <a:ext uri="{FF2B5EF4-FFF2-40B4-BE49-F238E27FC236}">
                <a16:creationId xmlns:a16="http://schemas.microsoft.com/office/drawing/2014/main" id="{40C63E25-48A4-43B2-BEE6-D2FE79309C83}"/>
              </a:ext>
            </a:extLst>
          </p:cNvPr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gradFill>
            <a:gsLst>
              <a:gs pos="40000">
                <a:srgbClr val="00FFB9"/>
              </a:gs>
              <a:gs pos="100000">
                <a:srgbClr val="00E6DC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EN" dirty="0"/>
          </a:p>
        </p:txBody>
      </p:sp>
      <p:sp>
        <p:nvSpPr>
          <p:cNvPr id="9" name="Color Stage">
            <a:extLst>
              <a:ext uri="{FF2B5EF4-FFF2-40B4-BE49-F238E27FC236}">
                <a16:creationId xmlns:a16="http://schemas.microsoft.com/office/drawing/2014/main" id="{0C524D66-9942-450A-A90F-E7A0CC42EC73}"/>
              </a:ext>
            </a:extLst>
          </p:cNvPr>
          <p:cNvSpPr/>
          <p:nvPr userDrawn="1"/>
        </p:nvSpPr>
        <p:spPr>
          <a:xfrm>
            <a:off x="0" y="1414463"/>
            <a:ext cx="12192000" cy="4752337"/>
          </a:xfrm>
          <a:prstGeom prst="rect">
            <a:avLst/>
          </a:prstGeom>
          <a:gradFill flip="none" rotWithShape="1">
            <a:gsLst>
              <a:gs pos="0">
                <a:srgbClr val="00FFB9"/>
              </a:gs>
              <a:gs pos="100000">
                <a:schemeClr val="bg2">
                  <a:alpha val="0"/>
                </a:schemeClr>
              </a:gs>
              <a:gs pos="40000">
                <a:srgbClr val="00FFB9">
                  <a:alpha val="50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de-DE" dirty="0"/>
          </a:p>
        </p:txBody>
      </p:sp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CCD0B8A8-7DE9-432C-82EA-6468E4BB56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498F1A9-6241-4523-AFBC-C74F3AA4AC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</p:spPr>
        <p:txBody>
          <a:bodyPr/>
          <a:lstStyle/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267619FE-01EE-4013-B481-A8C505C5D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38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4FC1DCA2-253A-4E87-91E4-D402488C8D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DBCA456-A643-45C8-9383-5A06099EB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5B05DC85-FD3C-4245-83A1-F6197CB9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111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1"/>
            <a:ext cx="9288000" cy="16226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543E2CC-A901-4194-A712-51CE520302B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21031E7D-E514-484A-9CCD-52A9C222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447F428C-5AA7-413C-A721-B7AADDF8B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9022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399" y="1414463"/>
            <a:ext cx="11370437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2A2349A4-4A97-42CC-AE59-7EDEE385EDF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498F1A9-6241-4523-AFBC-C74F3AA4AC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267619FE-01EE-4013-B481-A8C505C5D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0367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py 1" descr="Agenda text frame">
            <a:extLst>
              <a:ext uri="{FF2B5EF4-FFF2-40B4-BE49-F238E27FC236}">
                <a16:creationId xmlns:a16="http://schemas.microsoft.com/office/drawing/2014/main" id="{0E701EC8-7FC1-42BE-915D-048C74A40E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7199311" cy="4751387"/>
          </a:xfrm>
        </p:spPr>
        <p:txBody>
          <a:bodyPr/>
          <a:lstStyle>
            <a:lvl1pPr defTabSz="360000">
              <a:spcAft>
                <a:spcPts val="900"/>
              </a:spcAft>
              <a:tabLst>
                <a:tab pos="7200000" algn="r"/>
              </a:tabLst>
              <a:defRPr/>
            </a:lvl1pPr>
            <a:lvl2pPr defTabSz="360000">
              <a:spcAft>
                <a:spcPts val="900"/>
              </a:spcAft>
              <a:tabLst>
                <a:tab pos="7200000" algn="r"/>
              </a:tabLst>
              <a:defRPr/>
            </a:lvl2pPr>
            <a:lvl3pPr marL="180000" defTabSz="360000">
              <a:spcAft>
                <a:spcPts val="900"/>
              </a:spcAft>
              <a:tabLst>
                <a:tab pos="7200000" algn="r"/>
              </a:tabLst>
              <a:defRPr b="1"/>
            </a:lvl3pPr>
            <a:lvl4pPr marL="360000" defTabSz="360000">
              <a:spcAft>
                <a:spcPts val="900"/>
              </a:spcAft>
              <a:tabLst>
                <a:tab pos="7200000" algn="r"/>
              </a:tabLst>
              <a:defRPr/>
            </a:lvl4pPr>
            <a:lvl5pPr marL="360000" defTabSz="360000">
              <a:spcAft>
                <a:spcPts val="900"/>
              </a:spcAft>
              <a:tabLst>
                <a:tab pos="7200000" algn="r"/>
              </a:tabLst>
              <a:defRPr b="1"/>
            </a:lvl5pPr>
            <a:lvl6pPr marL="180000" defTabSz="360000">
              <a:spcAft>
                <a:spcPts val="600"/>
              </a:spcAft>
              <a:tabLst>
                <a:tab pos="7200000" algn="r"/>
              </a:tabLst>
              <a:defRPr sz="1600"/>
            </a:lvl6pPr>
            <a:lvl7pPr marL="180000" defTabSz="360000">
              <a:spcAft>
                <a:spcPts val="600"/>
              </a:spcAft>
              <a:tabLst>
                <a:tab pos="7200000" algn="r"/>
              </a:tabLst>
              <a:defRPr sz="1600" b="1"/>
            </a:lvl7pPr>
            <a:lvl8pPr marL="360000" defTabSz="360000">
              <a:spcAft>
                <a:spcPts val="600"/>
              </a:spcAft>
              <a:tabLst>
                <a:tab pos="7200000" algn="r"/>
              </a:tabLst>
              <a:defRPr sz="1600"/>
            </a:lvl8pPr>
            <a:lvl9pPr marL="360000" defTabSz="360000">
              <a:spcAft>
                <a:spcPts val="600"/>
              </a:spcAft>
              <a:tabLst>
                <a:tab pos="7200000" algn="r"/>
              </a:tabLst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E73DB6A8-F91C-4B87-ACAA-19A2D5EA21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C6E0B19-DC70-4D19-9A56-05E87567F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3DF1D7C-B467-46E9-B036-83EC1DBE7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747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9" pos="6472">
          <p15:clr>
            <a:srgbClr val="65CEFF"/>
          </p15:clr>
        </p15:guide>
        <p15:guide id="10" pos="7425">
          <p15:clr>
            <a:srgbClr val="65CEFF"/>
          </p15:clr>
        </p15:guide>
        <p15:guide id="11" orient="horz" pos="302">
          <p15:clr>
            <a:srgbClr val="65CEFF"/>
          </p15:clr>
        </p15:guide>
        <p15:guide id="12" orient="horz" pos="664">
          <p15:clr>
            <a:srgbClr val="65CEFF"/>
          </p15:clr>
        </p15:guide>
        <p15:guide id="13" orient="horz" pos="891">
          <p15:clr>
            <a:srgbClr val="65CEFF"/>
          </p15:clr>
        </p15:guide>
        <p15:guide id="14" orient="horz" pos="2206">
          <p15:clr>
            <a:srgbClr val="65CEFF"/>
          </p15:clr>
        </p15:guide>
        <p15:guide id="15" orient="horz" pos="2343">
          <p15:clr>
            <a:srgbClr val="65CEFF"/>
          </p15:clr>
        </p15:guide>
        <p15:guide id="16" orient="horz" pos="3658">
          <p15:clr>
            <a:srgbClr val="65CEFF"/>
          </p15:clr>
        </p15:guide>
        <p15:guide id="17" orient="horz" pos="3885">
          <p15:clr>
            <a:srgbClr val="65CEFF"/>
          </p15:clr>
        </p15:guide>
        <p15:guide id="18" orient="horz" pos="4157">
          <p15:clr>
            <a:srgbClr val="65CEFF"/>
          </p15:clr>
        </p15:guide>
        <p15:guide id="20" pos="4794" userDrawn="1">
          <p15:clr>
            <a:srgbClr val="65CEFF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36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py 1" descr="Agenda text frame">
            <a:extLst>
              <a:ext uri="{FF2B5EF4-FFF2-40B4-BE49-F238E27FC236}">
                <a16:creationId xmlns:a16="http://schemas.microsoft.com/office/drawing/2014/main" id="{0E701EC8-7FC1-42BE-915D-048C74A40E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5903912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902325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2pPr>
            <a:lvl3pPr marL="180000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3pPr>
            <a:lvl4pPr marL="360000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4pPr>
            <a:lvl5pPr marL="360000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5pPr>
            <a:lvl6pPr marL="18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6pPr>
            <a:lvl7pPr marL="18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7pPr>
            <a:lvl8pPr marL="36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8pPr>
            <a:lvl9pPr marL="36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2" name="Copy 2" descr="Agenda text frame">
            <a:extLst>
              <a:ext uri="{FF2B5EF4-FFF2-40B4-BE49-F238E27FC236}">
                <a16:creationId xmlns:a16="http://schemas.microsoft.com/office/drawing/2014/main" id="{F3AAF44F-3461-47E2-8680-A8CD085220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black">
          <a:xfrm>
            <a:off x="6743700" y="1414463"/>
            <a:ext cx="5043488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040000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/>
            </a:lvl2pPr>
            <a:lvl3pPr marL="180000"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 b="1"/>
            </a:lvl3pPr>
            <a:lvl4pPr marL="360000"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/>
            </a:lvl4pPr>
            <a:lvl5pPr marL="360000"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 b="1"/>
            </a:lvl5pPr>
            <a:lvl6pPr marL="18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/>
            </a:lvl6pPr>
            <a:lvl7pPr marL="18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 b="1"/>
            </a:lvl7pPr>
            <a:lvl8pPr marL="36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/>
            </a:lvl8pPr>
            <a:lvl9pPr marL="36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AB400EC0-C78D-42DD-85FB-5ED577185C1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C6E0B19-DC70-4D19-9A56-05E87567F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3DF1D7C-B467-46E9-B036-83EC1DBE7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3635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5" pos="3978">
          <p15:clr>
            <a:srgbClr val="65CEFF"/>
          </p15:clr>
        </p15:guide>
        <p15:guide id="9" pos="6472">
          <p15:clr>
            <a:srgbClr val="65CEFF"/>
          </p15:clr>
        </p15:guide>
        <p15:guide id="10" pos="7425">
          <p15:clr>
            <a:srgbClr val="65CEFF"/>
          </p15:clr>
        </p15:guide>
        <p15:guide id="11" orient="horz" pos="302">
          <p15:clr>
            <a:srgbClr val="65CEFF"/>
          </p15:clr>
        </p15:guide>
        <p15:guide id="12" orient="horz" pos="664">
          <p15:clr>
            <a:srgbClr val="65CEFF"/>
          </p15:clr>
        </p15:guide>
        <p15:guide id="13" orient="horz" pos="891">
          <p15:clr>
            <a:srgbClr val="65CEFF"/>
          </p15:clr>
        </p15:guide>
        <p15:guide id="14" orient="horz" pos="2206">
          <p15:clr>
            <a:srgbClr val="65CEFF"/>
          </p15:clr>
        </p15:guide>
        <p15:guide id="15" orient="horz" pos="2343">
          <p15:clr>
            <a:srgbClr val="65CEFF"/>
          </p15:clr>
        </p15:guide>
        <p15:guide id="16" orient="horz" pos="3658">
          <p15:clr>
            <a:srgbClr val="65CEFF"/>
          </p15:clr>
        </p15:guide>
        <p15:guide id="17" orient="horz" pos="3885">
          <p15:clr>
            <a:srgbClr val="65CEFF"/>
          </p15:clr>
        </p15:guide>
        <p15:guide id="18" orient="horz" pos="4157">
          <p15:clr>
            <a:srgbClr val="65CEFF"/>
          </p15:clr>
        </p15:guide>
        <p15:guide id="19" pos="4248">
          <p15:clr>
            <a:srgbClr val="65CEFF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E73DB6A8-F91C-4B87-ACAA-19A2D5EA21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C6E0B19-DC70-4D19-9A56-05E87567F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3DF1D7C-B467-46E9-B036-83EC1DBE7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002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>
            <a:extLst>
              <a:ext uri="{FF2B5EF4-FFF2-40B4-BE49-F238E27FC236}">
                <a16:creationId xmlns:a16="http://schemas.microsoft.com/office/drawing/2014/main" id="{1CAAD1C1-677B-4ED7-96BE-27B1141D53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Full size picture</a:t>
            </a:r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3F142F7C-7BE3-40CB-8C53-6F7533073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30251D14-AF6A-4279-B0A9-69FD9519EA5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F80D0117-50BB-4A8D-AD28-794FFDA354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9F3E7D3-5B15-444A-88AC-9161D47F1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199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>
            <a:extLst>
              <a:ext uri="{FF2B5EF4-FFF2-40B4-BE49-F238E27FC236}">
                <a16:creationId xmlns:a16="http://schemas.microsoft.com/office/drawing/2014/main" id="{1CAAD1C1-677B-4ED7-96BE-27B1141D53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Full size picture</a:t>
            </a:r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3F142F7C-7BE3-40CB-8C53-6F7533073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2AF4F4C6-6E41-442C-BB9E-9E72BE92D2D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F80D0117-50BB-4A8D-AD28-794FFDA354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9F3E7D3-5B15-444A-88AC-9161D47F1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0073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(Text 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picture – please describe further">
            <a:extLst>
              <a:ext uri="{FF2B5EF4-FFF2-40B4-BE49-F238E27FC236}">
                <a16:creationId xmlns:a16="http://schemas.microsoft.com/office/drawing/2014/main" id="{1CAAD1C1-677B-4ED7-96BE-27B1141D53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1"/>
            <a:ext cx="761116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Thematic picture</a:t>
            </a:r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AFFC798E-B633-4D30-A7C1-DC796BD888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6156275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Copy">
            <a:extLst>
              <a:ext uri="{FF2B5EF4-FFF2-40B4-BE49-F238E27FC236}">
                <a16:creationId xmlns:a16="http://schemas.microsoft.com/office/drawing/2014/main" id="{6F965802-E517-4CC3-99D7-1DA8BF1FB02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black">
          <a:xfrm>
            <a:off x="8042400" y="1054100"/>
            <a:ext cx="3744000" cy="5113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30251D14-AF6A-4279-B0A9-69FD9519EA5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F80D0117-50BB-4A8D-AD28-794FFDA354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9F3E7D3-5B15-444A-88AC-9161D47F1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279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4522" userDrawn="1">
          <p15:clr>
            <a:srgbClr val="65CEFF"/>
          </p15:clr>
        </p15:guide>
        <p15:guide id="3" pos="4794" userDrawn="1">
          <p15:clr>
            <a:srgbClr val="65CEFF"/>
          </p15:clr>
        </p15:guide>
        <p15:guide id="4" pos="5066" userDrawn="1">
          <p15:clr>
            <a:srgbClr val="65CEFF"/>
          </p15:clr>
        </p15:guide>
        <p15:guide id="5" pos="6472" userDrawn="1">
          <p15:clr>
            <a:srgbClr val="65CEFF"/>
          </p15:clr>
        </p15:guide>
        <p15:guide id="6" pos="7425" userDrawn="1">
          <p15:clr>
            <a:srgbClr val="65CEFF"/>
          </p15:clr>
        </p15:guide>
        <p15:guide id="7" orient="horz" pos="302" userDrawn="1">
          <p15:clr>
            <a:srgbClr val="65CEFF"/>
          </p15:clr>
        </p15:guide>
        <p15:guide id="8" orient="horz" pos="664" userDrawn="1">
          <p15:clr>
            <a:srgbClr val="65CEFF"/>
          </p15:clr>
        </p15:guide>
        <p15:guide id="9" orient="horz" pos="891" userDrawn="1">
          <p15:clr>
            <a:srgbClr val="65CEFF"/>
          </p15:clr>
        </p15:guide>
        <p15:guide id="10" orient="horz" pos="3658" userDrawn="1">
          <p15:clr>
            <a:srgbClr val="65CEFF"/>
          </p15:clr>
        </p15:guide>
        <p15:guide id="11" orient="horz" pos="3885" userDrawn="1">
          <p15:clr>
            <a:srgbClr val="65CEFF"/>
          </p15:clr>
        </p15:guide>
        <p15:guide id="12" orient="horz" pos="4157" userDrawn="1">
          <p15:clr>
            <a:srgbClr val="65CEFF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863976F1-B9C2-4217-A36A-7F1DCFF6EE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6495290-0795-4AB1-8AEA-2BB7867836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E8FC1C65-873A-4B8F-BB57-51EEBC35A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534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Gradient">
    <p:bg>
      <p:bgPr>
        <a:gradFill flip="none" rotWithShape="1">
          <a:gsLst>
            <a:gs pos="40000">
              <a:schemeClr val="accent6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>
            <a:extLst>
              <a:ext uri="{FF2B5EF4-FFF2-40B4-BE49-F238E27FC236}">
                <a16:creationId xmlns:a16="http://schemas.microsoft.com/office/drawing/2014/main" id="{B8172AC2-E83F-4EFD-B70E-DE91E64651D8}"/>
              </a:ext>
            </a:extLst>
          </p:cNvPr>
          <p:cNvSpPr/>
          <p:nvPr userDrawn="1"/>
        </p:nvSpPr>
        <p:spPr>
          <a:xfrm>
            <a:off x="0" y="1414463"/>
            <a:ext cx="12192000" cy="5443537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863976F1-B9C2-4217-A36A-7F1DCFF6EE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4BECE54-DDA8-4D2C-8A02-4C8E3E1585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07B7E75B-80B4-49F8-AA70-A41C9D896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083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3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Light Sa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1AC59AB3-8DAC-43B8-977E-A91337DC082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6495290-0795-4AB1-8AEA-2BB7867836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E8FC1C65-873A-4B8F-BB57-51EEBC35A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819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>
            <a:extLst>
              <a:ext uri="{FF2B5EF4-FFF2-40B4-BE49-F238E27FC236}">
                <a16:creationId xmlns:a16="http://schemas.microsoft.com/office/drawing/2014/main" id="{9C4633C1-8D3E-45A5-A522-817574663A85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py" descr="Content text frame">
            <a:extLst>
              <a:ext uri="{FF2B5EF4-FFF2-40B4-BE49-F238E27FC236}">
                <a16:creationId xmlns:a16="http://schemas.microsoft.com/office/drawing/2014/main" id="{9CE7E2D8-94E8-4FE6-93A5-924CA3EC5315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719931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91EB517C-C8FD-4E2E-B744-DB952E96B4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519D384-FA09-4D60-95A8-589F157A93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7B1666FD-2258-443A-846C-6C7533C6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942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4794" userDrawn="1">
          <p15:clr>
            <a:srgbClr val="65CEFF"/>
          </p15:clr>
        </p15:guide>
        <p15:guide id="3" pos="6472" userDrawn="1">
          <p15:clr>
            <a:srgbClr val="65CEFF"/>
          </p15:clr>
        </p15:guide>
        <p15:guide id="4" pos="7425" userDrawn="1">
          <p15:clr>
            <a:srgbClr val="65CEFF"/>
          </p15:clr>
        </p15:guide>
        <p15:guide id="5" orient="horz" pos="302" userDrawn="1">
          <p15:clr>
            <a:srgbClr val="65CEFF"/>
          </p15:clr>
        </p15:guide>
        <p15:guide id="6" orient="horz" pos="664" userDrawn="1">
          <p15:clr>
            <a:srgbClr val="65CEFF"/>
          </p15:clr>
        </p15:guide>
        <p15:guide id="7" orient="horz" pos="891" userDrawn="1">
          <p15:clr>
            <a:srgbClr val="65CEFF"/>
          </p15:clr>
        </p15:guide>
        <p15:guide id="8" orient="horz" pos="3658" userDrawn="1">
          <p15:clr>
            <a:srgbClr val="65CEFF"/>
          </p15:clr>
        </p15:guide>
        <p15:guide id="9" orient="horz" pos="3885" userDrawn="1">
          <p15:clr>
            <a:srgbClr val="65CEFF"/>
          </p15:clr>
        </p15:guide>
        <p15:guide id="10" orient="horz" pos="4157" userDrawn="1">
          <p15:clr>
            <a:srgbClr val="65CEFF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>
            <a:extLst>
              <a:ext uri="{FF2B5EF4-FFF2-40B4-BE49-F238E27FC236}">
                <a16:creationId xmlns:a16="http://schemas.microsoft.com/office/drawing/2014/main" id="{9C4633C1-8D3E-45A5-A522-817574663A85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py" descr="Content text frame">
            <a:extLst>
              <a:ext uri="{FF2B5EF4-FFF2-40B4-BE49-F238E27FC236}">
                <a16:creationId xmlns:a16="http://schemas.microsoft.com/office/drawing/2014/main" id="{9CE7E2D8-94E8-4FE6-93A5-924CA3EC5315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113760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2EA6CE5F-6FF7-4E0A-AEB2-1A7C43CE05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7367E6C0-4D2C-4C5F-86D8-A2CFF0EB3D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6F746812-65E3-4C09-AC38-B0CFE93C8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654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302" userDrawn="1">
          <p15:clr>
            <a:srgbClr val="65CEFF"/>
          </p15:clr>
        </p15:guide>
        <p15:guide id="5" orient="horz" pos="664" userDrawn="1">
          <p15:clr>
            <a:srgbClr val="65CEFF"/>
          </p15:clr>
        </p15:guide>
        <p15:guide id="6" orient="horz" pos="891" userDrawn="1">
          <p15:clr>
            <a:srgbClr val="65CEFF"/>
          </p15:clr>
        </p15:guide>
        <p15:guide id="7" orient="horz" pos="3658" userDrawn="1">
          <p15:clr>
            <a:srgbClr val="65CEFF"/>
          </p15:clr>
        </p15:guide>
        <p15:guide id="8" orient="horz" pos="3885" userDrawn="1">
          <p15:clr>
            <a:srgbClr val="65CEFF"/>
          </p15:clr>
        </p15:guide>
        <p15:guide id="9" orient="horz" pos="4157" userDrawn="1">
          <p15:clr>
            <a:srgbClr val="65CEFF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8743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A8B1D58A-DC84-4573-957E-9BEA9AAB308E}"/>
              </a:ext>
            </a:extLst>
          </p:cNvPr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Copy 2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6FCACBED-2537-4F3E-8D2C-E601410053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3A503D1-D234-4258-9A03-D858B10BA4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21AA656B-0BAF-4B75-90BE-93CAC5946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439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3705" userDrawn="1">
          <p15:clr>
            <a:srgbClr val="65CEFF"/>
          </p15:clr>
        </p15:guide>
        <p15:guide id="3" pos="3978" userDrawn="1">
          <p15:clr>
            <a:srgbClr val="65CEFF"/>
          </p15:clr>
        </p15:guide>
        <p15:guide id="4" pos="6472" userDrawn="1">
          <p15:clr>
            <a:srgbClr val="65CEFF"/>
          </p15:clr>
        </p15:guide>
        <p15:guide id="5" pos="7425" userDrawn="1">
          <p15:clr>
            <a:srgbClr val="65CEFF"/>
          </p15:clr>
        </p15:guide>
        <p15:guide id="6" orient="horz" pos="302" userDrawn="1">
          <p15:clr>
            <a:srgbClr val="65CEFF"/>
          </p15:clr>
        </p15:guide>
        <p15:guide id="7" orient="horz" pos="664" userDrawn="1">
          <p15:clr>
            <a:srgbClr val="65CEFF"/>
          </p15:clr>
        </p15:guide>
        <p15:guide id="8" orient="horz" pos="891" userDrawn="1">
          <p15:clr>
            <a:srgbClr val="65CEFF"/>
          </p15:clr>
        </p15:guide>
        <p15:guide id="9" orient="horz" pos="3658" userDrawn="1">
          <p15:clr>
            <a:srgbClr val="65CEFF"/>
          </p15:clr>
        </p15:guide>
        <p15:guide id="10" orient="horz" pos="3885" userDrawn="1">
          <p15:clr>
            <a:srgbClr val="65CEFF"/>
          </p15:clr>
        </p15:guide>
        <p15:guide id="11" orient="horz" pos="4157" userDrawn="1">
          <p15:clr>
            <a:srgbClr val="65CEFF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A8B1D58A-DC84-4573-957E-9BEA9AAB308E}"/>
              </a:ext>
            </a:extLst>
          </p:cNvPr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Copy 2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4298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9" name="Copy 3" descr="Content text frame">
            <a:extLst>
              <a:ext uri="{FF2B5EF4-FFF2-40B4-BE49-F238E27FC236}">
                <a16:creationId xmlns:a16="http://schemas.microsoft.com/office/drawing/2014/main" id="{F020B491-E63A-4FB5-94ED-2BC31EB35C33}"/>
              </a:ext>
            </a:extLst>
          </p:cNvPr>
          <p:cNvSpPr>
            <a:spLocks noGrp="1"/>
          </p:cNvSpPr>
          <p:nvPr>
            <p:ph sz="half" idx="12"/>
          </p:nvPr>
        </p:nvSpPr>
        <p:spPr bwMode="black">
          <a:xfrm>
            <a:off x="8186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6FCACBED-2537-4F3E-8D2C-E601410053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613FA68-C74A-4621-9563-250388EBCC8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F9117D9C-D502-472C-A3C8-FA9087A2E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910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4975" userDrawn="1">
          <p15:clr>
            <a:srgbClr val="65CEFF"/>
          </p15:clr>
        </p15:guide>
        <p15:guide id="5" pos="5157" userDrawn="1">
          <p15:clr>
            <a:srgbClr val="65CEFF"/>
          </p15:clr>
        </p15:guide>
        <p15:guide id="6" pos="6472" userDrawn="1">
          <p15:clr>
            <a:srgbClr val="65CEFF"/>
          </p15:clr>
        </p15:guide>
        <p15:guide id="7" pos="7425" userDrawn="1">
          <p15:clr>
            <a:srgbClr val="65CEFF"/>
          </p15:clr>
        </p15:guide>
        <p15:guide id="8" orient="horz" pos="302" userDrawn="1">
          <p15:clr>
            <a:srgbClr val="65CEFF"/>
          </p15:clr>
        </p15:guide>
        <p15:guide id="9" orient="horz" pos="664" userDrawn="1">
          <p15:clr>
            <a:srgbClr val="65CEFF"/>
          </p15:clr>
        </p15:guide>
        <p15:guide id="10" orient="horz" pos="891" userDrawn="1">
          <p15:clr>
            <a:srgbClr val="65CEFF"/>
          </p15:clr>
        </p15:guide>
        <p15:guide id="11" orient="horz" pos="3658" userDrawn="1">
          <p15:clr>
            <a:srgbClr val="65CEFF"/>
          </p15:clr>
        </p15:guide>
        <p15:guide id="12" orient="horz" pos="3885" userDrawn="1">
          <p15:clr>
            <a:srgbClr val="65CEFF"/>
          </p15:clr>
        </p15:guide>
        <p15:guide id="13" orient="horz" pos="4157" userDrawn="1">
          <p15:clr>
            <a:srgbClr val="65CEFF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A8B1D58A-DC84-4573-957E-9BEA9AAB308E}"/>
              </a:ext>
            </a:extLst>
          </p:cNvPr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9" name="Copy 2" descr="Content text frame">
            <a:extLst>
              <a:ext uri="{FF2B5EF4-FFF2-40B4-BE49-F238E27FC236}">
                <a16:creationId xmlns:a16="http://schemas.microsoft.com/office/drawing/2014/main" id="{2871E7F7-6A93-4406-8617-80D9CFF396A8}"/>
              </a:ext>
            </a:extLst>
          </p:cNvPr>
          <p:cNvSpPr>
            <a:spLocks noGrp="1"/>
          </p:cNvSpPr>
          <p:nvPr>
            <p:ph sz="half" idx="12"/>
          </p:nvPr>
        </p:nvSpPr>
        <p:spPr bwMode="black">
          <a:xfrm>
            <a:off x="411162" y="3718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Copy 3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2" name="Copy 4" descr="Content text frame">
            <a:extLst>
              <a:ext uri="{FF2B5EF4-FFF2-40B4-BE49-F238E27FC236}">
                <a16:creationId xmlns:a16="http://schemas.microsoft.com/office/drawing/2014/main" id="{7AD3B9B1-3210-46C8-8222-A0E11719EB88}"/>
              </a:ext>
            </a:extLst>
          </p:cNvPr>
          <p:cNvSpPr>
            <a:spLocks noGrp="1"/>
          </p:cNvSpPr>
          <p:nvPr>
            <p:ph sz="half" idx="13"/>
          </p:nvPr>
        </p:nvSpPr>
        <p:spPr bwMode="black">
          <a:xfrm>
            <a:off x="6315075" y="3718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6FCACBED-2537-4F3E-8D2C-E601410053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DF6F0C8-00D9-4034-B3CC-D376702BE1C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53D55964-F7E8-48E3-84D5-FE4FE835C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860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3705" userDrawn="1">
          <p15:clr>
            <a:srgbClr val="65CEFF"/>
          </p15:clr>
        </p15:guide>
        <p15:guide id="3" pos="3978" userDrawn="1">
          <p15:clr>
            <a:srgbClr val="65CEFF"/>
          </p15:clr>
        </p15:guide>
        <p15:guide id="4" pos="6472" userDrawn="1">
          <p15:clr>
            <a:srgbClr val="65CEFF"/>
          </p15:clr>
        </p15:guide>
        <p15:guide id="5" pos="7425" userDrawn="1">
          <p15:clr>
            <a:srgbClr val="65CEFF"/>
          </p15:clr>
        </p15:guide>
        <p15:guide id="6" orient="horz" pos="302" userDrawn="1">
          <p15:clr>
            <a:srgbClr val="65CEFF"/>
          </p15:clr>
        </p15:guide>
        <p15:guide id="7" orient="horz" pos="664" userDrawn="1">
          <p15:clr>
            <a:srgbClr val="65CEFF"/>
          </p15:clr>
        </p15:guide>
        <p15:guide id="8" orient="horz" pos="891" userDrawn="1">
          <p15:clr>
            <a:srgbClr val="65CEFF"/>
          </p15:clr>
        </p15:guide>
        <p15:guide id="9" orient="horz" pos="2206" userDrawn="1">
          <p15:clr>
            <a:srgbClr val="65CEFF"/>
          </p15:clr>
        </p15:guide>
        <p15:guide id="10" orient="horz" pos="2343" userDrawn="1">
          <p15:clr>
            <a:srgbClr val="65CEFF"/>
          </p15:clr>
        </p15:guide>
        <p15:guide id="11" orient="horz" pos="3658" userDrawn="1">
          <p15:clr>
            <a:srgbClr val="65CEFF"/>
          </p15:clr>
        </p15:guide>
        <p15:guide id="12" orient="horz" pos="3885" userDrawn="1">
          <p15:clr>
            <a:srgbClr val="65CEFF"/>
          </p15:clr>
        </p15:guide>
        <p15:guide id="13" orient="horz" pos="4157" userDrawn="1">
          <p15:clr>
            <a:srgbClr val="65CEFF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(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E568133C-15D2-4F33-802E-DF15E7891829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" descr="Thematic picture – please describe further">
            <a:extLst>
              <a:ext uri="{FF2B5EF4-FFF2-40B4-BE49-F238E27FC236}">
                <a16:creationId xmlns:a16="http://schemas.microsoft.com/office/drawing/2014/main" id="{90866A30-329B-420B-B42B-2C69E0DE6D9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411161" y="1414800"/>
            <a:ext cx="7199313" cy="4752000"/>
          </a:xfrm>
          <a:solidFill>
            <a:srgbClr val="9999A9"/>
          </a:solidFill>
        </p:spPr>
        <p:txBody>
          <a:bodyPr lIns="144000" tIns="108000" rIns="144000" bIns="108000">
            <a:noAutofit/>
          </a:bodyPr>
          <a:lstStyle/>
          <a:p>
            <a:r>
              <a:rPr lang="en-US" dirty="0"/>
              <a:t>Thematic picture</a:t>
            </a:r>
          </a:p>
        </p:txBody>
      </p:sp>
      <p:sp>
        <p:nvSpPr>
          <p:cNvPr id="4" name="Copy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8043189" y="1414800"/>
            <a:ext cx="3744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F468BE17-5D03-45C2-9D37-CF354AAA958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3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3756E69-CA2F-47EC-9D32-CB09C4CD83F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95022CCB-0484-488B-8637-222C3919B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48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4794" userDrawn="1">
          <p15:clr>
            <a:srgbClr val="65CEFF"/>
          </p15:clr>
        </p15:guide>
        <p15:guide id="3" pos="5066" userDrawn="1">
          <p15:clr>
            <a:srgbClr val="65CEFF"/>
          </p15:clr>
        </p15:guide>
        <p15:guide id="4" pos="6472" userDrawn="1">
          <p15:clr>
            <a:srgbClr val="65CEFF"/>
          </p15:clr>
        </p15:guide>
        <p15:guide id="5" pos="7425" userDrawn="1">
          <p15:clr>
            <a:srgbClr val="65CEFF"/>
          </p15:clr>
        </p15:guide>
        <p15:guide id="6" orient="horz" pos="302" userDrawn="1">
          <p15:clr>
            <a:srgbClr val="65CEFF"/>
          </p15:clr>
        </p15:guide>
        <p15:guide id="7" orient="horz" pos="664" userDrawn="1">
          <p15:clr>
            <a:srgbClr val="65CEFF"/>
          </p15:clr>
        </p15:guide>
        <p15:guide id="8" orient="horz" pos="891" userDrawn="1">
          <p15:clr>
            <a:srgbClr val="65CEFF"/>
          </p15:clr>
        </p15:guide>
        <p15:guide id="9" orient="horz" pos="3658" userDrawn="1">
          <p15:clr>
            <a:srgbClr val="65CEFF"/>
          </p15:clr>
        </p15:guide>
        <p15:guide id="10" orient="horz" pos="3885" userDrawn="1">
          <p15:clr>
            <a:srgbClr val="65CEFF"/>
          </p15:clr>
        </p15:guide>
        <p15:guide id="11" orient="horz" pos="4157" userDrawn="1">
          <p15:clr>
            <a:srgbClr val="65CEFF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able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>
            <a:extLst>
              <a:ext uri="{FF2B5EF4-FFF2-40B4-BE49-F238E27FC236}">
                <a16:creationId xmlns:a16="http://schemas.microsoft.com/office/drawing/2014/main" id="{9C4633C1-8D3E-45A5-A522-817574663A85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able Placeholder" descr="Content table  frame">
            <a:extLst>
              <a:ext uri="{FF2B5EF4-FFF2-40B4-BE49-F238E27FC236}">
                <a16:creationId xmlns:a16="http://schemas.microsoft.com/office/drawing/2014/main" id="{D41D1FE0-EDDA-47B8-BF1F-831D4733C32A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 bwMode="black">
          <a:xfrm>
            <a:off x="404812" y="1414461"/>
            <a:ext cx="11376026" cy="4392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2EA6CE5F-6FF7-4E0A-AEB2-1A7C43CE05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3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9CEA2FAD-1597-4F5C-878D-02CB854024F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CE0A22CB-5E69-4817-B713-C02B97CF6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4288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302" userDrawn="1">
          <p15:clr>
            <a:srgbClr val="65CEFF"/>
          </p15:clr>
        </p15:guide>
        <p15:guide id="5" orient="horz" pos="664" userDrawn="1">
          <p15:clr>
            <a:srgbClr val="65CEFF"/>
          </p15:clr>
        </p15:guide>
        <p15:guide id="6" orient="horz" pos="891" userDrawn="1">
          <p15:clr>
            <a:srgbClr val="65CEFF"/>
          </p15:clr>
        </p15:guide>
        <p15:guide id="7" orient="horz" pos="3658" userDrawn="1">
          <p15:clr>
            <a:srgbClr val="65CEFF"/>
          </p15:clr>
        </p15:guide>
        <p15:guide id="8" orient="horz" pos="3885" userDrawn="1">
          <p15:clr>
            <a:srgbClr val="65CEFF"/>
          </p15:clr>
        </p15:guide>
        <p15:guide id="9" orient="horz" pos="4157" userDrawn="1">
          <p15:clr>
            <a:srgbClr val="65CEFF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flo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 descr="Slide headline">
            <a:extLst>
              <a:ext uri="{FF2B5EF4-FFF2-40B4-BE49-F238E27FC236}">
                <a16:creationId xmlns:a16="http://schemas.microsoft.com/office/drawing/2014/main" id="{9F2A455C-53B1-4792-8EA9-F00926C48E39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9CE7E2D8-94E8-4FE6-93A5-924CA3EC5315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11162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1" name="Copy 2" descr="Content text frame">
            <a:extLst>
              <a:ext uri="{FF2B5EF4-FFF2-40B4-BE49-F238E27FC236}">
                <a16:creationId xmlns:a16="http://schemas.microsoft.com/office/drawing/2014/main" id="{3AC3CE10-0C4B-4A11-BA76-8CAFED13661C}"/>
              </a:ext>
            </a:extLst>
          </p:cNvPr>
          <p:cNvSpPr>
            <a:spLocks noGrp="1"/>
          </p:cNvSpPr>
          <p:nvPr>
            <p:ph idx="13"/>
          </p:nvPr>
        </p:nvSpPr>
        <p:spPr bwMode="black">
          <a:xfrm>
            <a:off x="4299176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10" name="Copy 3" descr="Content text frame (highlight)">
            <a:extLst>
              <a:ext uri="{FF2B5EF4-FFF2-40B4-BE49-F238E27FC236}">
                <a16:creationId xmlns:a16="http://schemas.microsoft.com/office/drawing/2014/main" id="{E840DCCC-8E77-40B8-B94B-A4D3A4D77826}"/>
              </a:ext>
            </a:extLst>
          </p:cNvPr>
          <p:cNvSpPr>
            <a:spLocks noGrp="1"/>
          </p:cNvSpPr>
          <p:nvPr>
            <p:ph idx="12"/>
          </p:nvPr>
        </p:nvSpPr>
        <p:spPr bwMode="blackWhite">
          <a:xfrm>
            <a:off x="8187189" y="1414462"/>
            <a:ext cx="3600000" cy="4392000"/>
          </a:xfrm>
          <a:prstGeom prst="rect">
            <a:avLst/>
          </a:prstGeom>
          <a:solidFill>
            <a:schemeClr val="accent1"/>
          </a:solidFill>
          <a:ln w="19050">
            <a:solidFill>
              <a:srgbClr val="009999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  <a:lvl6pPr>
              <a:buClr>
                <a:schemeClr val="tx1"/>
              </a:buClr>
              <a:defRPr>
                <a:solidFill>
                  <a:schemeClr val="tx1"/>
                </a:solidFill>
              </a:defRPr>
            </a:lvl6pPr>
            <a:lvl7pPr>
              <a:buClr>
                <a:schemeClr val="tx1"/>
              </a:buClr>
              <a:defRPr>
                <a:solidFill>
                  <a:schemeClr val="tx1"/>
                </a:solidFill>
              </a:defRPr>
            </a:lvl7pPr>
            <a:lvl8pPr>
              <a:buClr>
                <a:schemeClr val="tx1"/>
              </a:buClr>
              <a:defRPr>
                <a:solidFill>
                  <a:schemeClr val="tx1"/>
                </a:solidFill>
              </a:defRPr>
            </a:lvl8pPr>
            <a:lvl9pPr>
              <a:buClr>
                <a:schemeClr val="tx1"/>
              </a:buCl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E5DDD55C-5C17-4BCD-A9BB-FE8A69DC48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91FCCEDD-7521-4BD5-8A32-A62DA624670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DC2AAE3E-7F56-4838-BCE7-6B966549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158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4975" userDrawn="1">
          <p15:clr>
            <a:srgbClr val="65CEFF"/>
          </p15:clr>
        </p15:guide>
        <p15:guide id="5" pos="5157" userDrawn="1">
          <p15:clr>
            <a:srgbClr val="65CEFF"/>
          </p15:clr>
        </p15:guide>
        <p15:guide id="6" pos="6472" userDrawn="1">
          <p15:clr>
            <a:srgbClr val="65CEFF"/>
          </p15:clr>
        </p15:guide>
        <p15:guide id="7" pos="7425" userDrawn="1">
          <p15:clr>
            <a:srgbClr val="65CEFF"/>
          </p15:clr>
        </p15:guide>
        <p15:guide id="8" orient="horz" pos="302" userDrawn="1">
          <p15:clr>
            <a:srgbClr val="65CEFF"/>
          </p15:clr>
        </p15:guide>
        <p15:guide id="9" orient="horz" pos="664" userDrawn="1">
          <p15:clr>
            <a:srgbClr val="65CEFF"/>
          </p15:clr>
        </p15:guide>
        <p15:guide id="10" orient="horz" pos="891" userDrawn="1">
          <p15:clr>
            <a:srgbClr val="65CEFF"/>
          </p15:clr>
        </p15:guide>
        <p15:guide id="11" orient="horz" pos="3658" userDrawn="1">
          <p15:clr>
            <a:srgbClr val="65CEFF"/>
          </p15:clr>
        </p15:guide>
        <p15:guide id="12" orient="horz" pos="3885" userDrawn="1">
          <p15:clr>
            <a:srgbClr val="65CEFF"/>
          </p15:clr>
        </p15:guide>
        <p15:guide id="13" orient="horz" pos="4157" userDrawn="1">
          <p15:clr>
            <a:srgbClr val="65CEFF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>
            <a:extLst>
              <a:ext uri="{FF2B5EF4-FFF2-40B4-BE49-F238E27FC236}">
                <a16:creationId xmlns:a16="http://schemas.microsoft.com/office/drawing/2014/main" id="{00B813CE-4DD6-4EAD-800B-047C0542F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-540000"/>
            <a:ext cx="9863997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py" descr="Quote text frame">
            <a:extLst>
              <a:ext uri="{FF2B5EF4-FFF2-40B4-BE49-F238E27FC236}">
                <a16:creationId xmlns:a16="http://schemas.microsoft.com/office/drawing/2014/main" id="{9E21D6DF-C9DB-4F02-863A-C5513347A2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00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1"/>
                </a:solidFill>
              </a:defRPr>
            </a:lvl1pPr>
            <a:lvl2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/>
            </a:lvl2pPr>
            <a:lvl3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</a:p>
          <a:p>
            <a:pPr lvl="1"/>
            <a:r>
              <a:rPr lang="en-US" dirty="0"/>
              <a:t>Name, Author</a:t>
            </a:r>
          </a:p>
        </p:txBody>
      </p:sp>
      <p:sp>
        <p:nvSpPr>
          <p:cNvPr id="11" name="Quote marks">
            <a:extLst>
              <a:ext uri="{FF2B5EF4-FFF2-40B4-BE49-F238E27FC236}">
                <a16:creationId xmlns:a16="http://schemas.microsoft.com/office/drawing/2014/main" id="{916E4245-F21C-4EAB-8B26-FEA21C260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AF2E271F-5AF7-408E-9752-03D1D6448EA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C4F35EF-AC94-4800-9CB7-CA49CAFDD24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CCC7FBE7-01B9-4EC8-8BE1-F416F7C5B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5121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891" userDrawn="1">
          <p15:clr>
            <a:srgbClr val="65CEFF"/>
          </p15:clr>
        </p15:guide>
        <p15:guide id="5" orient="horz" pos="1073" userDrawn="1">
          <p15:clr>
            <a:srgbClr val="65CEFF"/>
          </p15:clr>
        </p15:guide>
        <p15:guide id="6" orient="horz" pos="3658" userDrawn="1">
          <p15:clr>
            <a:srgbClr val="65CEFF"/>
          </p15:clr>
        </p15:guide>
        <p15:guide id="7" orient="horz" pos="3885" userDrawn="1">
          <p15:clr>
            <a:srgbClr val="65CEFF"/>
          </p15:clr>
        </p15:guide>
        <p15:guide id="8" orient="horz" pos="4157" userDrawn="1">
          <p15:clr>
            <a:srgbClr val="65CEFF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3A8C0A65-FABA-4781-9F01-D54558440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62" y="-540000"/>
            <a:ext cx="9863138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py" descr="Quote text frame">
            <a:extLst>
              <a:ext uri="{FF2B5EF4-FFF2-40B4-BE49-F238E27FC236}">
                <a16:creationId xmlns:a16="http://schemas.microsoft.com/office/drawing/2014/main" id="{9E21D6DF-C9DB-4F02-863A-C5513347A2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76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2"/>
                </a:solidFill>
              </a:defRPr>
            </a:lvl1pPr>
            <a:lvl2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2pPr>
            <a:lvl3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</a:p>
          <a:p>
            <a:pPr lvl="1"/>
            <a:r>
              <a:rPr lang="en-US" dirty="0"/>
              <a:t>Name, Author</a:t>
            </a:r>
          </a:p>
        </p:txBody>
      </p:sp>
      <p:sp>
        <p:nvSpPr>
          <p:cNvPr id="12" name="Quote marks">
            <a:extLst>
              <a:ext uri="{FF2B5EF4-FFF2-40B4-BE49-F238E27FC236}">
                <a16:creationId xmlns:a16="http://schemas.microsoft.com/office/drawing/2014/main" id="{58EF2AB0-A78A-44C9-9A7D-F20D9ED85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" name="Siemens Logo" descr="Siemens logo">
            <a:extLst>
              <a:ext uri="{FF2B5EF4-FFF2-40B4-BE49-F238E27FC236}">
                <a16:creationId xmlns:a16="http://schemas.microsoft.com/office/drawing/2014/main" id="{F8D833B7-9866-4D2D-AEB7-012D6DDE2A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6AEDD147-ACC0-4A9C-9043-90612765C0F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4131F54F-C70B-4435-91E6-F995F83E6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419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891" userDrawn="1">
          <p15:clr>
            <a:srgbClr val="65CEFF"/>
          </p15:clr>
        </p15:guide>
        <p15:guide id="5" orient="horz" pos="1073" userDrawn="1">
          <p15:clr>
            <a:srgbClr val="65CEFF"/>
          </p15:clr>
        </p15:guide>
        <p15:guide id="6" orient="horz" pos="2206" userDrawn="1">
          <p15:clr>
            <a:srgbClr val="65CEFF"/>
          </p15:clr>
        </p15:guide>
        <p15:guide id="7" orient="horz" pos="2343" userDrawn="1">
          <p15:clr>
            <a:srgbClr val="65CEFF"/>
          </p15:clr>
        </p15:guide>
        <p15:guide id="8" orient="horz" pos="3658" userDrawn="1">
          <p15:clr>
            <a:srgbClr val="65CEFF"/>
          </p15:clr>
        </p15:guide>
        <p15:guide id="9" orient="horz" pos="3885" userDrawn="1">
          <p15:clr>
            <a:srgbClr val="65CEFF"/>
          </p15:clr>
        </p15:guide>
        <p15:guide id="10" orient="horz" pos="4157" userDrawn="1">
          <p15:clr>
            <a:srgbClr val="65CEFF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986400" y="1270799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Siemens Logo" descr="Siemens logo">
            <a:extLst>
              <a:ext uri="{FF2B5EF4-FFF2-40B4-BE49-F238E27FC236}">
                <a16:creationId xmlns:a16="http://schemas.microsoft.com/office/drawing/2014/main" id="{0EF6BB07-4F4E-4859-9572-DA63E35B93A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09BD8BE5-BFF2-469D-8B93-9556FCC45C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F9372441-FA7E-4481-BBC2-24CB6D301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4166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801" userDrawn="1">
          <p15:clr>
            <a:srgbClr val="65CEFF"/>
          </p15:clr>
        </p15:guide>
        <p15:guide id="5" orient="horz" pos="3658" userDrawn="1">
          <p15:clr>
            <a:srgbClr val="65CEFF"/>
          </p15:clr>
        </p15:guide>
        <p15:guide id="6" orient="horz" pos="4157" userDrawn="1">
          <p15:clr>
            <a:srgbClr val="65CEFF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986400" y="1271538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Siemens Logo" descr="Siemens logo">
            <a:extLst>
              <a:ext uri="{FF2B5EF4-FFF2-40B4-BE49-F238E27FC236}">
                <a16:creationId xmlns:a16="http://schemas.microsoft.com/office/drawing/2014/main" id="{F8D833B7-9866-4D2D-AEB7-012D6DDE2A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9F9E844-3827-4B6C-9CB5-13C9A70DCD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D52C2AF7-8539-453F-BD56-35B696DB2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78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472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801">
          <p15:clr>
            <a:srgbClr val="65CEFF"/>
          </p15:clr>
        </p15:guide>
        <p15:guide id="5" orient="horz" pos="3658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6057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 descr="Slide headline">
            <a:extLst>
              <a:ext uri="{FF2B5EF4-FFF2-40B4-BE49-F238E27FC236}">
                <a16:creationId xmlns:a16="http://schemas.microsoft.com/office/drawing/2014/main" id="{B29E3DA4-014E-4F3D-8186-84366ADFC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58400" y="1234800"/>
            <a:ext cx="9216000" cy="1162523"/>
          </a:xfrm>
          <a:noFill/>
        </p:spPr>
        <p:txBody>
          <a:bodyPr wrap="square" lIns="0" tIns="54000" rIns="0" bIns="0" anchor="t" anchorCtr="0">
            <a:spAutoFit/>
          </a:bodyPr>
          <a:lstStyle>
            <a:lvl1pPr marL="0">
              <a:defRPr sz="8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Contact</a:t>
            </a:r>
          </a:p>
        </p:txBody>
      </p:sp>
      <p:sp>
        <p:nvSpPr>
          <p:cNvPr id="3" name="Copy" descr="Content text frame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1058400" y="2397324"/>
            <a:ext cx="9216000" cy="3409751"/>
          </a:xfrm>
          <a:prstGeom prst="rect">
            <a:avLst/>
          </a:prstGeom>
        </p:spPr>
        <p:txBody>
          <a:bodyPr tIns="108000">
            <a:noAutofit/>
          </a:bodyPr>
          <a:lstStyle>
            <a:lvl1pPr marL="0" indent="0" algn="l"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</a:defRPr>
            </a:lvl2pPr>
            <a:lvl3pPr marL="144000" indent="-144000" algn="l">
              <a:spcAft>
                <a:spcPts val="0"/>
              </a:spcAft>
              <a:buFont typeface="Arial" panose="020B0604020202020204" pitchFamily="34" charset="0"/>
              <a:buChar char="•"/>
              <a:defRPr sz="1400" b="0"/>
            </a:lvl3pPr>
            <a:lvl4pPr marL="0" indent="0" algn="l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/>
            </a:lvl4pPr>
            <a:lvl5pPr marL="144000" indent="-144000" algn="l"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5pPr>
            <a:lvl6pPr marL="360000" indent="-180000" algn="l"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6pPr>
            <a:lvl7pPr marL="360000" indent="-180000" algn="l"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400" b="0"/>
            </a:lvl7pPr>
            <a:lvl8pPr marL="540000" indent="-180000" algn="l"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8pPr>
            <a:lvl9pPr marL="540000" indent="-180000" algn="l"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400" b="0"/>
            </a:lvl9pPr>
          </a:lstStyle>
          <a:p>
            <a:pPr lvl="0"/>
            <a:r>
              <a:rPr lang="en-US" dirty="0"/>
              <a:t>Click to edit the contact</a:t>
            </a:r>
          </a:p>
          <a:p>
            <a:pPr lvl="1"/>
            <a:r>
              <a:rPr lang="en-US" dirty="0"/>
              <a:t>Name etc.</a:t>
            </a:r>
          </a:p>
          <a:p>
            <a:pPr lvl="2"/>
            <a:r>
              <a:rPr lang="en-US" dirty="0"/>
              <a:t>Skills etc.</a:t>
            </a:r>
          </a:p>
          <a:p>
            <a:pPr lvl="3"/>
            <a:r>
              <a:rPr lang="en-US" dirty="0"/>
              <a:t>Name etc. sublevel</a:t>
            </a:r>
          </a:p>
          <a:p>
            <a:pPr lvl="4"/>
            <a:r>
              <a:rPr lang="en-US" dirty="0"/>
              <a:t>Skills etc. sublevel</a:t>
            </a:r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5FD2C39E-5D81-4A0E-9F45-90932890088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8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279A350-3BB2-4CA2-A422-8F5A951F6F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CFF9630D-791D-45AE-8E5E-36F747F59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7990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778" userDrawn="1">
          <p15:clr>
            <a:srgbClr val="65CEFF"/>
          </p15:clr>
        </p15:guide>
        <p15:guide id="5" orient="horz" pos="3658" userDrawn="1">
          <p15:clr>
            <a:srgbClr val="65CEFF"/>
          </p15:clr>
        </p15:guide>
        <p15:guide id="6" orient="horz" pos="4157" userDrawn="1">
          <p15:clr>
            <a:srgbClr val="65CEFF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978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385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 descr="Slide headline">
            <a:extLst>
              <a:ext uri="{FF2B5EF4-FFF2-40B4-BE49-F238E27FC236}">
                <a16:creationId xmlns:a16="http://schemas.microsoft.com/office/drawing/2014/main" id="{2500D031-E8B7-42AD-B616-57A243A31EFA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97" cy="576000"/>
          </a:xfrm>
          <a:prstGeom prst="rect">
            <a:avLst/>
          </a:prstGeom>
        </p:spPr>
        <p:txBody>
          <a:bodyPr vert="horz" lIns="0" tIns="0" rIns="324000" bIns="1440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" descr="Content text frame">
            <a:extLst>
              <a:ext uri="{FF2B5EF4-FFF2-40B4-BE49-F238E27FC236}">
                <a16:creationId xmlns:a16="http://schemas.microsoft.com/office/drawing/2014/main" id="{6750A408-ED0E-47CF-AC3A-5AD4A6E25CE3}"/>
              </a:ext>
            </a:extLst>
          </p:cNvPr>
          <p:cNvSpPr>
            <a:spLocks noGrp="1"/>
          </p:cNvSpPr>
          <p:nvPr>
            <p:ph type="body" idx="1"/>
          </p:nvPr>
        </p:nvSpPr>
        <p:spPr bwMode="black">
          <a:xfrm>
            <a:off x="411161" y="1414800"/>
            <a:ext cx="7200000" cy="453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4F5CAFE5-0972-49AB-B42B-7C613C153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 vert="horz" lIns="0" tIns="0" rIns="0" bIns="61200" rtlCol="0" anchor="ctr" anchorCtr="0"/>
          <a:lstStyle>
            <a:lvl1pPr algn="l">
              <a:lnSpc>
                <a:spcPct val="10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  <p:sp>
        <p:nvSpPr>
          <p:cNvPr id="6" name="Slide Number Placeholder" descr="Page number">
            <a:extLst>
              <a:ext uri="{FF2B5EF4-FFF2-40B4-BE49-F238E27FC236}">
                <a16:creationId xmlns:a16="http://schemas.microsoft.com/office/drawing/2014/main" id="{1C051FD7-F65C-4306-9083-C9770A0AF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 vert="horz" lIns="0" tIns="0" rIns="0" bIns="61200" rtlCol="0" anchor="ctr" anchorCtr="0"/>
          <a:lstStyle>
            <a:lvl1pPr algn="l">
              <a:lnSpc>
                <a:spcPct val="100000"/>
              </a:lnSpc>
              <a:defRPr sz="9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585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9" r:id="rId2"/>
    <p:sldLayoutId id="2147483720" r:id="rId3"/>
    <p:sldLayoutId id="2147483776" r:id="rId4"/>
    <p:sldLayoutId id="2147483777" r:id="rId5"/>
    <p:sldLayoutId id="2147483778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73" r:id="rId13"/>
    <p:sldLayoutId id="2147483774" r:id="rId14"/>
    <p:sldLayoutId id="2147483775" r:id="rId15"/>
    <p:sldLayoutId id="2147483781" r:id="rId16"/>
    <p:sldLayoutId id="2147483782" r:id="rId17"/>
    <p:sldLayoutId id="2147483783" r:id="rId18"/>
    <p:sldLayoutId id="2147483790" r:id="rId19"/>
    <p:sldLayoutId id="2147483791" r:id="rId20"/>
    <p:sldLayoutId id="2147483792" r:id="rId21"/>
    <p:sldLayoutId id="2147483770" r:id="rId22"/>
    <p:sldLayoutId id="2147483771" r:id="rId23"/>
    <p:sldLayoutId id="2147483772" r:id="rId24"/>
    <p:sldLayoutId id="2147483784" r:id="rId25"/>
    <p:sldLayoutId id="2147483785" r:id="rId26"/>
    <p:sldLayoutId id="2147483786" r:id="rId27"/>
    <p:sldLayoutId id="2147483787" r:id="rId28"/>
    <p:sldLayoutId id="2147483788" r:id="rId29"/>
    <p:sldLayoutId id="2147483789" r:id="rId30"/>
    <p:sldLayoutId id="2147483724" r:id="rId31"/>
    <p:sldLayoutId id="2147483725" r:id="rId32"/>
    <p:sldLayoutId id="2147483726" r:id="rId33"/>
    <p:sldLayoutId id="2147483730" r:id="rId34"/>
    <p:sldLayoutId id="2147483731" r:id="rId35"/>
    <p:sldLayoutId id="2147483732" r:id="rId36"/>
    <p:sldLayoutId id="2147483727" r:id="rId37"/>
    <p:sldLayoutId id="2147483728" r:id="rId38"/>
    <p:sldLayoutId id="2147483729" r:id="rId39"/>
    <p:sldLayoutId id="2147483736" r:id="rId40"/>
    <p:sldLayoutId id="2147483737" r:id="rId41"/>
    <p:sldLayoutId id="2147483738" r:id="rId42"/>
    <p:sldLayoutId id="2147483753" r:id="rId43"/>
    <p:sldLayoutId id="2147483754" r:id="rId44"/>
    <p:sldLayoutId id="2147483755" r:id="rId45"/>
    <p:sldLayoutId id="2147483739" r:id="rId46"/>
    <p:sldLayoutId id="2147483740" r:id="rId47"/>
    <p:sldLayoutId id="2147483741" r:id="rId48"/>
    <p:sldLayoutId id="2147483744" r:id="rId49"/>
    <p:sldLayoutId id="2147483756" r:id="rId50"/>
    <p:sldLayoutId id="2147483655" r:id="rId51"/>
    <p:sldLayoutId id="2147483677" r:id="rId52"/>
    <p:sldLayoutId id="2147483779" r:id="rId53"/>
    <p:sldLayoutId id="2147483709" r:id="rId54"/>
    <p:sldLayoutId id="2147483691" r:id="rId55"/>
    <p:sldLayoutId id="2147483692" r:id="rId56"/>
    <p:sldLayoutId id="2147483780" r:id="rId57"/>
    <p:sldLayoutId id="2147483650" r:id="rId58"/>
    <p:sldLayoutId id="2147483665" r:id="rId59"/>
    <p:sldLayoutId id="2147483666" r:id="rId60"/>
    <p:sldLayoutId id="2147483697" r:id="rId61"/>
    <p:sldLayoutId id="2147483698" r:id="rId62"/>
    <p:sldLayoutId id="2147483652" r:id="rId63"/>
    <p:sldLayoutId id="2147483694" r:id="rId64"/>
    <p:sldLayoutId id="2147483687" r:id="rId65"/>
    <p:sldLayoutId id="2147483690" r:id="rId66"/>
    <p:sldLayoutId id="2147483681" r:id="rId67"/>
    <p:sldLayoutId id="2147483682" r:id="rId68"/>
    <p:sldLayoutId id="2147483711" r:id="rId69"/>
    <p:sldLayoutId id="2147483678" r:id="rId7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90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2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4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 descr="Headline of the presentation">
            <a:extLst>
              <a:ext uri="{FF2B5EF4-FFF2-40B4-BE49-F238E27FC236}">
                <a16:creationId xmlns:a16="http://schemas.microsoft.com/office/drawing/2014/main" id="{DA865AB3-8AE0-4AB0-94C2-2E517EC14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2645571"/>
            <a:ext cx="11376788" cy="1231106"/>
          </a:xfrm>
        </p:spPr>
        <p:txBody>
          <a:bodyPr/>
          <a:lstStyle/>
          <a:p>
            <a:r>
              <a:rPr lang="en-US" noProof="0" dirty="0"/>
              <a:t>SFS Pricing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14414CC-0D3D-4B70-91D9-2F124E04E6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SFS RC RCA FPI RAA</a:t>
            </a:r>
          </a:p>
        </p:txBody>
      </p:sp>
    </p:spTree>
    <p:extLst>
      <p:ext uri="{BB962C8B-B14F-4D97-AF65-F5344CB8AC3E}">
        <p14:creationId xmlns:p14="http://schemas.microsoft.com/office/powerpoint/2010/main" val="1053205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 descr="Headline of the presentation">
            <a:extLst>
              <a:ext uri="{FF2B5EF4-FFF2-40B4-BE49-F238E27FC236}">
                <a16:creationId xmlns:a16="http://schemas.microsoft.com/office/drawing/2014/main" id="{DA865AB3-8AE0-4AB0-94C2-2E517EC14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63" y="2645570"/>
            <a:ext cx="9286875" cy="1231106"/>
          </a:xfrm>
        </p:spPr>
        <p:txBody>
          <a:bodyPr/>
          <a:lstStyle/>
          <a:p>
            <a:r>
              <a:rPr lang="en-US" noProof="0" dirty="0"/>
              <a:t>What are the cost components of a pricing?</a:t>
            </a:r>
          </a:p>
        </p:txBody>
      </p:sp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FDA17C2-CC0D-4A70-A1C4-4DAA44F6477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11163" y="6310800"/>
            <a:ext cx="9288000" cy="547200"/>
          </a:xfrm>
        </p:spPr>
        <p:txBody>
          <a:bodyPr/>
          <a:lstStyle/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248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813C3CFC-9697-4716-A651-26E69FE6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Components follow an “allocation price” logic </a:t>
            </a:r>
          </a:p>
        </p:txBody>
      </p:sp>
      <p:sp>
        <p:nvSpPr>
          <p:cNvPr id="4" name="Footer" descr="Footer with copyright, author and department information, and date">
            <a:extLst>
              <a:ext uri="{FF2B5EF4-FFF2-40B4-BE49-F238E27FC236}">
                <a16:creationId xmlns:a16="http://schemas.microsoft.com/office/drawing/2014/main" id="{659537E0-7DD0-4DA0-A93A-15FBB24A8F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7E018EDB-577A-5BD3-7183-2C330BE50E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038846"/>
              </p:ext>
            </p:extLst>
          </p:nvPr>
        </p:nvGraphicFramePr>
        <p:xfrm>
          <a:off x="410400" y="1210480"/>
          <a:ext cx="11293920" cy="51003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984635">
                  <a:extLst>
                    <a:ext uri="{9D8B030D-6E8A-4147-A177-3AD203B41FA5}">
                      <a16:colId xmlns:a16="http://schemas.microsoft.com/office/drawing/2014/main" val="1238168307"/>
                    </a:ext>
                  </a:extLst>
                </a:gridCol>
                <a:gridCol w="2035094">
                  <a:extLst>
                    <a:ext uri="{9D8B030D-6E8A-4147-A177-3AD203B41FA5}">
                      <a16:colId xmlns:a16="http://schemas.microsoft.com/office/drawing/2014/main" val="3892624264"/>
                    </a:ext>
                  </a:extLst>
                </a:gridCol>
                <a:gridCol w="7274191">
                  <a:extLst>
                    <a:ext uri="{9D8B030D-6E8A-4147-A177-3AD203B41FA5}">
                      <a16:colId xmlns:a16="http://schemas.microsoft.com/office/drawing/2014/main" val="15255526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Cost of Funds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Cost of debt SFS borrows from TRE (determined by cash flow structure)</a:t>
                      </a:r>
                    </a:p>
                    <a:p>
                      <a:r>
                        <a:rPr lang="en-US" sz="1600" dirty="0"/>
                        <a:t>Cost of Funds = Cost of Market Rate + </a:t>
                      </a:r>
                      <a:r>
                        <a:rPr lang="en-US" sz="1600" b="1" dirty="0"/>
                        <a:t>Cost of Refi Spread </a:t>
                      </a:r>
                    </a:p>
                    <a:p>
                      <a:r>
                        <a:rPr lang="en-US" sz="1600" dirty="0"/>
                        <a:t>(includes corporate adder, cross-currency swap, bid-ask spread)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083386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en-US" sz="1600" dirty="0"/>
                        <a:t>Expected Loss (EL)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Exposure at Default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Difference between outstanding amount (determined by cash flow structure) and asset recovery value (determined by asset collateral curve)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565721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LiED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(Loss in Event of Default)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– Recovery Rate (RR)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Recovery Rate 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considers the extent to which the principal on defaulted debt can be recovered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4352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Default Probability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Determined by Obligor Rating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743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Cost of Equity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Risk equity is the amount of risk capital to be allocated to a certain transaction to cover the </a:t>
                      </a:r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unexpected loss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br>
                        <a:rPr lang="en-US" sz="1600" dirty="0"/>
                      </a:br>
                      <a:r>
                        <a:rPr lang="en-US" sz="1600" b="1" dirty="0"/>
                        <a:t>Fixed Equity </a:t>
                      </a:r>
                      <a:r>
                        <a:rPr lang="en-US" sz="1600" dirty="0"/>
                        <a:t>is based on the overall risk floor for the SFS debt portfolio (8%) </a:t>
                      </a:r>
                      <a:br>
                        <a:rPr lang="en-US" sz="1600" dirty="0"/>
                      </a:br>
                      <a:r>
                        <a:rPr lang="en-US" sz="1600" b="1" dirty="0"/>
                        <a:t>Analytical Equity </a:t>
                      </a:r>
                      <a:r>
                        <a:rPr lang="en-US" sz="1600" dirty="0"/>
                        <a:t>is the capital position SFS will put into an individual transaction (determined by the riskiness of the deal, i.e.: 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rating, system weight, remaining outstanding after credit hit and average maturity</a:t>
                      </a:r>
                      <a:r>
                        <a:rPr lang="en-US" sz="1600" dirty="0"/>
                        <a:t>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473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Fees (Expense)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Amount fully payable, irrespective of customer default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602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Operating Expense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OPEX (“RAC” or “Admin Fee”)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Expense incurred by business through normal operations (includes, rent, equipment, inventory, payroll, etc.)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89280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7177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813C3CFC-9697-4716-A651-26E69FE6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Pricing Output and Profitability Metrics</a:t>
            </a:r>
            <a:endParaRPr lang="en-US" b="0" noProof="0" dirty="0"/>
          </a:p>
        </p:txBody>
      </p:sp>
      <p:sp>
        <p:nvSpPr>
          <p:cNvPr id="3" name="Copy" descr="Sample content">
            <a:extLst>
              <a:ext uri="{FF2B5EF4-FFF2-40B4-BE49-F238E27FC236}">
                <a16:creationId xmlns:a16="http://schemas.microsoft.com/office/drawing/2014/main" id="{F4DAD0C9-C8E6-49A1-8C40-DE4670D2D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62" y="1414800"/>
            <a:ext cx="11369675" cy="4752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chemeClr val="tx1"/>
                </a:solidFill>
              </a:rPr>
              <a:t>IRR (Internal Rate of Return): includes the rate to the customer as well as the effect of any fees</a:t>
            </a:r>
          </a:p>
          <a:p>
            <a:endParaRPr lang="en-US" b="1" noProof="0" dirty="0"/>
          </a:p>
          <a:p>
            <a:r>
              <a:rPr lang="en-US" noProof="0" dirty="0"/>
              <a:t>Key Measures of Profitability</a:t>
            </a:r>
          </a:p>
          <a:p>
            <a:endParaRPr lang="en-US" noProof="0" dirty="0"/>
          </a:p>
          <a:p>
            <a:r>
              <a:rPr lang="en-US" b="1" noProof="0" dirty="0"/>
              <a:t>ROE (Return on Equity):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the ratio of return produced by the deal in relation to the size of the equity investment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This is a performance ratio</a:t>
            </a:r>
          </a:p>
          <a:p>
            <a:endParaRPr lang="en-US" noProof="0" dirty="0"/>
          </a:p>
          <a:p>
            <a:r>
              <a:rPr lang="en-US" b="1" noProof="0" dirty="0"/>
              <a:t>EVA (Economic Value Added):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return provided to equity investor in excess of the minimum return requirement where this minimum return requirement is also called the “cost of equity” or “RORAC”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This is a hurdle; specifically, if ROE &gt; Cost of Equity (RORAC) then EVA &gt; 0</a:t>
            </a:r>
          </a:p>
        </p:txBody>
      </p:sp>
      <p:sp>
        <p:nvSpPr>
          <p:cNvPr id="4" name="Footer" descr="Footer with copyright, author and department information, and date">
            <a:extLst>
              <a:ext uri="{FF2B5EF4-FFF2-40B4-BE49-F238E27FC236}">
                <a16:creationId xmlns:a16="http://schemas.microsoft.com/office/drawing/2014/main" id="{659537E0-7DD0-4DA0-A93A-15FBB24A8F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37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 descr="Headline of the presentation">
            <a:extLst>
              <a:ext uri="{FF2B5EF4-FFF2-40B4-BE49-F238E27FC236}">
                <a16:creationId xmlns:a16="http://schemas.microsoft.com/office/drawing/2014/main" id="{DA865AB3-8AE0-4AB0-94C2-2E517EC14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63" y="3261123"/>
            <a:ext cx="9286875" cy="615553"/>
          </a:xfrm>
        </p:spPr>
        <p:txBody>
          <a:bodyPr/>
          <a:lstStyle/>
          <a:p>
            <a:r>
              <a:rPr lang="en-US" noProof="0" dirty="0"/>
              <a:t>What is the output of Pricing?</a:t>
            </a:r>
          </a:p>
        </p:txBody>
      </p:sp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FDA17C2-CC0D-4A70-A1C4-4DAA44F6477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11163" y="6310800"/>
            <a:ext cx="9288000" cy="547200"/>
          </a:xfrm>
        </p:spPr>
        <p:txBody>
          <a:bodyPr/>
          <a:lstStyle/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392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813C3CFC-9697-4716-A651-26E69FE6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Pricing Output and Profitability Metrics</a:t>
            </a:r>
            <a:endParaRPr lang="en-US" b="0" noProof="0" dirty="0"/>
          </a:p>
        </p:txBody>
      </p:sp>
      <p:sp>
        <p:nvSpPr>
          <p:cNvPr id="3" name="Copy" descr="Sample content">
            <a:extLst>
              <a:ext uri="{FF2B5EF4-FFF2-40B4-BE49-F238E27FC236}">
                <a16:creationId xmlns:a16="http://schemas.microsoft.com/office/drawing/2014/main" id="{F4DAD0C9-C8E6-49A1-8C40-DE4670D2D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62" y="1414800"/>
            <a:ext cx="11369675" cy="4752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chemeClr val="tx1"/>
                </a:solidFill>
              </a:rPr>
              <a:t>IRR (Internal Rate of Return): includes the rate to the customer as well as the effect of any fees</a:t>
            </a:r>
          </a:p>
          <a:p>
            <a:endParaRPr lang="en-US" b="1" noProof="0" dirty="0"/>
          </a:p>
          <a:p>
            <a:r>
              <a:rPr lang="en-US" noProof="0" dirty="0"/>
              <a:t>Key Measures of Profitability</a:t>
            </a:r>
          </a:p>
          <a:p>
            <a:endParaRPr lang="en-US" noProof="0" dirty="0"/>
          </a:p>
          <a:p>
            <a:r>
              <a:rPr lang="en-US" b="1" noProof="0" dirty="0"/>
              <a:t>ROE (Return on Equity):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the ratio of return produced by the deal in relation to the size of the equity investment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This is a performance ratio</a:t>
            </a:r>
          </a:p>
          <a:p>
            <a:endParaRPr lang="en-US" noProof="0" dirty="0"/>
          </a:p>
          <a:p>
            <a:r>
              <a:rPr lang="en-US" b="1" noProof="0" dirty="0"/>
              <a:t>EVA (Economic Value Added):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return provided to equity investor in excess of the minimum return requirement where this minimum return requirement is also called the “cost of equity” or “RORAC”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This is a hurdle; specifically, if ROE &gt; Cost of Equity (RORAC) then EVA &gt; 0</a:t>
            </a:r>
          </a:p>
        </p:txBody>
      </p:sp>
      <p:sp>
        <p:nvSpPr>
          <p:cNvPr id="4" name="Footer" descr="Footer with copyright, author and department information, and date">
            <a:extLst>
              <a:ext uri="{FF2B5EF4-FFF2-40B4-BE49-F238E27FC236}">
                <a16:creationId xmlns:a16="http://schemas.microsoft.com/office/drawing/2014/main" id="{659537E0-7DD0-4DA0-A93A-15FBB24A8F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410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 descr="Headline of the presentation">
            <a:extLst>
              <a:ext uri="{FF2B5EF4-FFF2-40B4-BE49-F238E27FC236}">
                <a16:creationId xmlns:a16="http://schemas.microsoft.com/office/drawing/2014/main" id="{DA865AB3-8AE0-4AB0-94C2-2E517EC14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63" y="3261123"/>
            <a:ext cx="9286875" cy="615553"/>
          </a:xfrm>
        </p:spPr>
        <p:txBody>
          <a:bodyPr/>
          <a:lstStyle/>
          <a:p>
            <a:r>
              <a:rPr lang="en-US" dirty="0"/>
              <a:t>Overview of Risk Equity</a:t>
            </a:r>
            <a:endParaRPr lang="en-US" noProof="0" dirty="0"/>
          </a:p>
        </p:txBody>
      </p:sp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FDA17C2-CC0D-4A70-A1C4-4DAA44F6477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11163" y="6310800"/>
            <a:ext cx="9288000" cy="547200"/>
          </a:xfrm>
        </p:spPr>
        <p:txBody>
          <a:bodyPr/>
          <a:lstStyle/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083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813C3CFC-9697-4716-A651-26E69FE6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Risk Equity</a:t>
            </a:r>
            <a:endParaRPr lang="en-US" b="0" noProof="0" dirty="0"/>
          </a:p>
        </p:txBody>
      </p:sp>
      <p:sp>
        <p:nvSpPr>
          <p:cNvPr id="3" name="Copy" descr="Sample content">
            <a:extLst>
              <a:ext uri="{FF2B5EF4-FFF2-40B4-BE49-F238E27FC236}">
                <a16:creationId xmlns:a16="http://schemas.microsoft.com/office/drawing/2014/main" id="{F4DAD0C9-C8E6-49A1-8C40-DE4670D2D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62" y="1414800"/>
            <a:ext cx="11369675" cy="4752000"/>
          </a:xfrm>
        </p:spPr>
        <p:txBody>
          <a:bodyPr/>
          <a:lstStyle/>
          <a:p>
            <a:r>
              <a:rPr lang="en-US" b="1" noProof="0" dirty="0"/>
              <a:t>Both ROE and EVA are driven by “Risk Equity”</a:t>
            </a:r>
            <a:endParaRPr lang="en-US" noProof="0" dirty="0"/>
          </a:p>
          <a:p>
            <a:endParaRPr lang="en-US" b="1" dirty="0"/>
          </a:p>
          <a:p>
            <a:r>
              <a:rPr lang="en-US" noProof="0" dirty="0"/>
              <a:t>ROE (after Tax) = Income after Tax / </a:t>
            </a:r>
            <a:r>
              <a:rPr lang="en-US" noProof="0" dirty="0">
                <a:solidFill>
                  <a:srgbClr val="00C1B6"/>
                </a:solidFill>
              </a:rPr>
              <a:t>Risk Equity</a:t>
            </a:r>
          </a:p>
          <a:p>
            <a:r>
              <a:rPr lang="en-US" dirty="0"/>
              <a:t>EVA (after Tax) = Income after Tax  -  Cost of Equity</a:t>
            </a:r>
          </a:p>
          <a:p>
            <a:r>
              <a:rPr lang="en-US" noProof="0" dirty="0"/>
              <a:t>	where Cost of Equity = </a:t>
            </a:r>
            <a:r>
              <a:rPr lang="en-US" noProof="0" dirty="0">
                <a:solidFill>
                  <a:srgbClr val="00C1B6"/>
                </a:solidFill>
              </a:rPr>
              <a:t>Risk Equity </a:t>
            </a:r>
            <a:r>
              <a:rPr lang="en-US" noProof="0" dirty="0"/>
              <a:t>* Hurdle Rate</a:t>
            </a:r>
          </a:p>
          <a:p>
            <a:endParaRPr lang="en-US" noProof="0" dirty="0"/>
          </a:p>
          <a:p>
            <a:r>
              <a:rPr lang="en-US" dirty="0"/>
              <a:t>So, WHAT is it? </a:t>
            </a:r>
          </a:p>
          <a:p>
            <a:r>
              <a:rPr lang="en-US" b="1" noProof="0" dirty="0">
                <a:solidFill>
                  <a:srgbClr val="009999"/>
                </a:solidFill>
              </a:rPr>
              <a:t>The amount of capital required, without regulatory considerations, to cover unexpected losses and avoid delinquency in an average worst case scenario.</a:t>
            </a:r>
            <a:endParaRPr lang="en-US" noProof="0" dirty="0">
              <a:solidFill>
                <a:srgbClr val="009999"/>
              </a:solidFill>
            </a:endParaRPr>
          </a:p>
          <a:p>
            <a:endParaRPr lang="en-US" b="1" dirty="0"/>
          </a:p>
          <a:p>
            <a:r>
              <a:rPr lang="en-US" dirty="0"/>
              <a:t>There are </a:t>
            </a:r>
            <a:r>
              <a:rPr lang="en-US" u="sng" dirty="0"/>
              <a:t>two</a:t>
            </a:r>
            <a:r>
              <a:rPr lang="en-US" dirty="0"/>
              <a:t> types that we consider:</a:t>
            </a:r>
          </a:p>
          <a:p>
            <a:pPr marL="342900" indent="-342900">
              <a:buAutoNum type="arabicParenR"/>
            </a:pPr>
            <a:r>
              <a:rPr lang="en-US" noProof="0" dirty="0"/>
              <a:t>Fixed Equity: </a:t>
            </a:r>
            <a:r>
              <a:rPr lang="en-US" b="1" noProof="0" dirty="0"/>
              <a:t>generic level </a:t>
            </a:r>
            <a:r>
              <a:rPr lang="en-US" noProof="0" dirty="0"/>
              <a:t>used for comparability (8.0% default)</a:t>
            </a:r>
          </a:p>
          <a:p>
            <a:pPr marL="342900" indent="-342900">
              <a:buAutoNum type="arabicParenR"/>
            </a:pPr>
            <a:r>
              <a:rPr lang="en-US" dirty="0"/>
              <a:t>Analytical Equity (also called “Economic </a:t>
            </a:r>
            <a:r>
              <a:rPr lang="en-US" dirty="0" err="1"/>
              <a:t>Equity”,“Risk</a:t>
            </a:r>
            <a:r>
              <a:rPr lang="en-US" dirty="0"/>
              <a:t> Capital” is the same as “Risk Equity” (AWARD) or “Allocated Equity” (HFM)): the </a:t>
            </a:r>
            <a:r>
              <a:rPr lang="en-US" b="1" dirty="0"/>
              <a:t>risk contribution of an individual transaction</a:t>
            </a:r>
            <a:endParaRPr lang="en-US" b="1" noProof="0" dirty="0"/>
          </a:p>
          <a:p>
            <a:endParaRPr lang="en-US" noProof="0" dirty="0"/>
          </a:p>
          <a:p>
            <a:endParaRPr lang="en-US" noProof="0" dirty="0"/>
          </a:p>
        </p:txBody>
      </p:sp>
      <p:sp>
        <p:nvSpPr>
          <p:cNvPr id="4" name="Footer" descr="Footer with copyright, author and department information, and date">
            <a:extLst>
              <a:ext uri="{FF2B5EF4-FFF2-40B4-BE49-F238E27FC236}">
                <a16:creationId xmlns:a16="http://schemas.microsoft.com/office/drawing/2014/main" id="{659537E0-7DD0-4DA0-A93A-15FBB24A8F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10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813C3CFC-9697-4716-A651-26E69FE6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 of Risk Equity</a:t>
            </a:r>
            <a:endParaRPr lang="en-US" b="0" noProof="0" dirty="0"/>
          </a:p>
        </p:txBody>
      </p:sp>
      <p:sp>
        <p:nvSpPr>
          <p:cNvPr id="3" name="Copy" descr="Sample content">
            <a:extLst>
              <a:ext uri="{FF2B5EF4-FFF2-40B4-BE49-F238E27FC236}">
                <a16:creationId xmlns:a16="http://schemas.microsoft.com/office/drawing/2014/main" id="{F4DAD0C9-C8E6-49A1-8C40-DE4670D2D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62" y="1414800"/>
            <a:ext cx="11369675" cy="4752000"/>
          </a:xfrm>
        </p:spPr>
        <p:txBody>
          <a:bodyPr/>
          <a:lstStyle/>
          <a:p>
            <a:r>
              <a:rPr lang="en-US" b="1" noProof="0" dirty="0"/>
              <a:t>Risk Equity can be split in four components:</a:t>
            </a:r>
          </a:p>
          <a:p>
            <a:pPr marL="825750" lvl="3" indent="-285750"/>
            <a:endParaRPr lang="en-US" b="1" noProof="0" dirty="0"/>
          </a:p>
          <a:p>
            <a:pPr marL="825750" lvl="3" indent="-285750"/>
            <a:r>
              <a:rPr lang="en-US" b="1" dirty="0"/>
              <a:t>SFS Markup</a:t>
            </a:r>
            <a:endParaRPr lang="en-US" b="1" noProof="0" dirty="0"/>
          </a:p>
          <a:p>
            <a:pPr marL="825750" lvl="3" indent="-285750"/>
            <a:r>
              <a:rPr lang="en-US" b="1" noProof="0" dirty="0"/>
              <a:t>Baseline</a:t>
            </a:r>
          </a:p>
          <a:p>
            <a:pPr marL="825750" lvl="3" indent="-285750"/>
            <a:r>
              <a:rPr lang="en-US" b="1" dirty="0"/>
              <a:t>Credit Risk Equity</a:t>
            </a:r>
          </a:p>
          <a:p>
            <a:pPr marL="1185750" lvl="5" indent="-285750"/>
            <a:r>
              <a:rPr lang="en-US" dirty="0">
                <a:solidFill>
                  <a:srgbClr val="009999"/>
                </a:solidFill>
              </a:rPr>
              <a:t>Loss Given Default</a:t>
            </a:r>
            <a:r>
              <a:rPr lang="en-US" dirty="0"/>
              <a:t>: How much money do I lose if my customer goes bankrupt?</a:t>
            </a:r>
          </a:p>
          <a:p>
            <a:pPr marL="1545750" lvl="7" indent="-285750"/>
            <a:r>
              <a:rPr lang="en-US" dirty="0"/>
              <a:t>LGD = Exposure </a:t>
            </a:r>
            <a:r>
              <a:rPr lang="en-US" dirty="0">
                <a:solidFill>
                  <a:schemeClr val="accent6"/>
                </a:solidFill>
              </a:rPr>
              <a:t>– Asset Recovery – Credit Recovery – Cash Collateral</a:t>
            </a:r>
          </a:p>
          <a:p>
            <a:pPr marL="1725750" lvl="8" indent="-285750"/>
            <a:r>
              <a:rPr lang="en-US" dirty="0"/>
              <a:t>Asset Recovery is based on the Asset Collateral curve</a:t>
            </a:r>
          </a:p>
          <a:p>
            <a:pPr marL="1725750" lvl="8" indent="-285750"/>
            <a:r>
              <a:rPr lang="en-US" dirty="0"/>
              <a:t>Credit Recovery is based on generic or back-tested assumptions</a:t>
            </a:r>
          </a:p>
          <a:p>
            <a:pPr marL="1185750" lvl="5" indent="-285750"/>
            <a:r>
              <a:rPr lang="en-US" dirty="0">
                <a:solidFill>
                  <a:srgbClr val="009999"/>
                </a:solidFill>
              </a:rPr>
              <a:t>Probability of Default</a:t>
            </a:r>
            <a:r>
              <a:rPr lang="en-US" dirty="0"/>
              <a:t>: How likely are my customers to go bankrupt?</a:t>
            </a:r>
          </a:p>
          <a:p>
            <a:pPr marL="1545750" lvl="7" indent="-285750"/>
            <a:r>
              <a:rPr lang="en-US" dirty="0"/>
              <a:t>Simulation driven by initial Obligor rating, contract term, upgrades/downgrades of obligors</a:t>
            </a:r>
          </a:p>
          <a:p>
            <a:pPr marL="825750" lvl="3" indent="-285750"/>
            <a:r>
              <a:rPr lang="en-US" b="1" noProof="0" dirty="0"/>
              <a:t>Asset Risk</a:t>
            </a:r>
          </a:p>
          <a:p>
            <a:endParaRPr lang="en-US" b="1" dirty="0"/>
          </a:p>
          <a:p>
            <a:endParaRPr lang="en-US" noProof="0" dirty="0"/>
          </a:p>
        </p:txBody>
      </p:sp>
      <p:sp>
        <p:nvSpPr>
          <p:cNvPr id="4" name="Footer" descr="Footer with copyright, author and department information, and date">
            <a:extLst>
              <a:ext uri="{FF2B5EF4-FFF2-40B4-BE49-F238E27FC236}">
                <a16:creationId xmlns:a16="http://schemas.microsoft.com/office/drawing/2014/main" id="{659537E0-7DD0-4DA0-A93A-15FBB24A8F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667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" descr="Footer with copyright, author and department information, and date">
            <a:extLst>
              <a:ext uri="{FF2B5EF4-FFF2-40B4-BE49-F238E27FC236}">
                <a16:creationId xmlns:a16="http://schemas.microsoft.com/office/drawing/2014/main" id="{659537E0-7DD0-4DA0-A93A-15FBB24A8F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38200" y="6356350"/>
            <a:ext cx="5960951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Confidential | © Siemens 2023 | Author | Department | 2023-07-13</a:t>
            </a:r>
          </a:p>
        </p:txBody>
      </p:sp>
      <p:sp>
        <p:nvSpPr>
          <p:cNvPr id="6" name="_s1042">
            <a:extLst>
              <a:ext uri="{FF2B5EF4-FFF2-40B4-BE49-F238E27FC236}">
                <a16:creationId xmlns:a16="http://schemas.microsoft.com/office/drawing/2014/main" id="{E89A38ED-B0B3-9651-9E25-AE9A8549E2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86836" y="1896563"/>
            <a:ext cx="924964" cy="415577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lnSpc>
                <a:spcPct val="80000"/>
              </a:lnSpc>
            </a:pPr>
            <a:r>
              <a:rPr lang="en-US" sz="999" dirty="0">
                <a:solidFill>
                  <a:schemeClr val="bg1"/>
                </a:solidFill>
                <a:latin typeface="+mn-lt"/>
              </a:rPr>
              <a:t>EVA / ROE</a:t>
            </a:r>
          </a:p>
        </p:txBody>
      </p:sp>
      <p:sp>
        <p:nvSpPr>
          <p:cNvPr id="7" name="_s1042">
            <a:extLst>
              <a:ext uri="{FF2B5EF4-FFF2-40B4-BE49-F238E27FC236}">
                <a16:creationId xmlns:a16="http://schemas.microsoft.com/office/drawing/2014/main" id="{D86889A3-1D6D-400A-2EED-A82BF1B3FF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01970" y="5237604"/>
            <a:ext cx="805972" cy="264292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IAC code</a:t>
            </a:r>
          </a:p>
        </p:txBody>
      </p:sp>
      <p:sp>
        <p:nvSpPr>
          <p:cNvPr id="8" name="_s1042">
            <a:extLst>
              <a:ext uri="{FF2B5EF4-FFF2-40B4-BE49-F238E27FC236}">
                <a16:creationId xmlns:a16="http://schemas.microsoft.com/office/drawing/2014/main" id="{4B544087-2315-D2A0-6896-0B02C3AC7F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23064" y="5863276"/>
            <a:ext cx="805972" cy="264291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Residual Values</a:t>
            </a:r>
          </a:p>
        </p:txBody>
      </p:sp>
      <p:sp>
        <p:nvSpPr>
          <p:cNvPr id="9" name="_s1042">
            <a:extLst>
              <a:ext uri="{FF2B5EF4-FFF2-40B4-BE49-F238E27FC236}">
                <a16:creationId xmlns:a16="http://schemas.microsoft.com/office/drawing/2014/main" id="{5DB732B8-5E9F-630F-65D7-8EC3B4E10C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23064" y="6217110"/>
            <a:ext cx="805972" cy="266114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RV guarantees</a:t>
            </a:r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4D3E432F-3B6B-F754-85B5-B892D19413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649895" y="6101356"/>
            <a:ext cx="128512" cy="138526"/>
          </a:xfrm>
          <a:prstGeom prst="ellipse">
            <a:avLst/>
          </a:prstGeom>
          <a:solidFill>
            <a:schemeClr val="accent3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en-US" sz="700" dirty="0">
                <a:solidFill>
                  <a:schemeClr val="bg1"/>
                </a:solidFill>
                <a:latin typeface="+mn-lt"/>
              </a:rPr>
              <a:t>-</a:t>
            </a:r>
          </a:p>
        </p:txBody>
      </p:sp>
      <p:sp>
        <p:nvSpPr>
          <p:cNvPr id="12" name="_s1042">
            <a:extLst>
              <a:ext uri="{FF2B5EF4-FFF2-40B4-BE49-F238E27FC236}">
                <a16:creationId xmlns:a16="http://schemas.microsoft.com/office/drawing/2014/main" id="{47BAFE57-49F8-75D7-A20A-35FE26F089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6786" y="5597161"/>
            <a:ext cx="805972" cy="264291"/>
          </a:xfrm>
          <a:prstGeom prst="roundRect">
            <a:avLst>
              <a:gd name="adj" fmla="val 16667"/>
            </a:avLst>
          </a:prstGeom>
          <a:solidFill>
            <a:srgbClr val="00C1B6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lnSpc>
                <a:spcPct val="80000"/>
              </a:lnSpc>
            </a:pPr>
            <a:r>
              <a:rPr lang="en-US" sz="700" dirty="0">
                <a:solidFill>
                  <a:schemeClr val="bg1"/>
                </a:solidFill>
                <a:latin typeface="+mn-lt"/>
              </a:rPr>
              <a:t>Asset Risk Equity</a:t>
            </a:r>
          </a:p>
        </p:txBody>
      </p:sp>
      <p:sp>
        <p:nvSpPr>
          <p:cNvPr id="13" name="_s1042">
            <a:extLst>
              <a:ext uri="{FF2B5EF4-FFF2-40B4-BE49-F238E27FC236}">
                <a16:creationId xmlns:a16="http://schemas.microsoft.com/office/drawing/2014/main" id="{1ECF37D5-3229-121C-DD55-CF41304111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31909" y="5237604"/>
            <a:ext cx="805972" cy="264292"/>
          </a:xfrm>
          <a:prstGeom prst="roundRect">
            <a:avLst>
              <a:gd name="adj" fmla="val 16667"/>
            </a:avLst>
          </a:prstGeom>
          <a:solidFill>
            <a:srgbClr val="00C1B6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Volatility table</a:t>
            </a:r>
          </a:p>
        </p:txBody>
      </p:sp>
      <p:sp>
        <p:nvSpPr>
          <p:cNvPr id="14" name="_s1042">
            <a:extLst>
              <a:ext uri="{FF2B5EF4-FFF2-40B4-BE49-F238E27FC236}">
                <a16:creationId xmlns:a16="http://schemas.microsoft.com/office/drawing/2014/main" id="{ADE4DE29-9168-4925-5EAF-E6D1D0A16E8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21484" y="3737090"/>
            <a:ext cx="926550" cy="417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lnSpc>
                <a:spcPct val="80000"/>
              </a:lnSpc>
            </a:pPr>
            <a:r>
              <a:rPr lang="en-US" sz="999" dirty="0">
                <a:solidFill>
                  <a:schemeClr val="bg1"/>
                </a:solidFill>
                <a:latin typeface="+mn-lt"/>
              </a:rPr>
              <a:t>Risk Equity</a:t>
            </a:r>
          </a:p>
        </p:txBody>
      </p:sp>
      <p:sp>
        <p:nvSpPr>
          <p:cNvPr id="15" name="_s1042">
            <a:extLst>
              <a:ext uri="{FF2B5EF4-FFF2-40B4-BE49-F238E27FC236}">
                <a16:creationId xmlns:a16="http://schemas.microsoft.com/office/drawing/2014/main" id="{DE92C838-5C33-E57B-5C02-48BE2E43C86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93387" y="3634995"/>
            <a:ext cx="805972" cy="266114"/>
          </a:xfrm>
          <a:prstGeom prst="roundRect">
            <a:avLst>
              <a:gd name="adj" fmla="val 16667"/>
            </a:avLst>
          </a:prstGeom>
          <a:solidFill>
            <a:schemeClr val="tx1">
              <a:lumMod val="75000"/>
              <a:lumOff val="25000"/>
            </a:schemeClr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1.6%</a:t>
            </a:r>
          </a:p>
        </p:txBody>
      </p:sp>
      <p:sp>
        <p:nvSpPr>
          <p:cNvPr id="16" name="_s1042">
            <a:extLst>
              <a:ext uri="{FF2B5EF4-FFF2-40B4-BE49-F238E27FC236}">
                <a16:creationId xmlns:a16="http://schemas.microsoft.com/office/drawing/2014/main" id="{808965E8-B022-4AFB-A8A7-C3F0A7A8EE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85337" y="3992929"/>
            <a:ext cx="805972" cy="264291"/>
          </a:xfrm>
          <a:prstGeom prst="roundRect">
            <a:avLst>
              <a:gd name="adj" fmla="val 16667"/>
            </a:avLst>
          </a:prstGeom>
          <a:solidFill>
            <a:schemeClr val="tx1">
              <a:lumMod val="75000"/>
              <a:lumOff val="25000"/>
            </a:schemeClr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 dirty="0">
                <a:solidFill>
                  <a:schemeClr val="bg1"/>
                </a:solidFill>
                <a:latin typeface="+mn-lt"/>
              </a:rPr>
              <a:t>Exposure (incl. Siemens)</a:t>
            </a:r>
          </a:p>
        </p:txBody>
      </p:sp>
      <p:sp>
        <p:nvSpPr>
          <p:cNvPr id="17" name="Oval 15">
            <a:extLst>
              <a:ext uri="{FF2B5EF4-FFF2-40B4-BE49-F238E27FC236}">
                <a16:creationId xmlns:a16="http://schemas.microsoft.com/office/drawing/2014/main" id="{2ED1B125-CA37-A714-6B14-3B3FDDC0A8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13878" y="3901823"/>
            <a:ext cx="128511" cy="138526"/>
          </a:xfrm>
          <a:prstGeom prst="ellipse">
            <a:avLst/>
          </a:prstGeom>
          <a:solidFill>
            <a:schemeClr val="accent3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en-US" sz="700" dirty="0">
                <a:solidFill>
                  <a:schemeClr val="bg1"/>
                </a:solidFill>
                <a:latin typeface="+mn-lt"/>
              </a:rPr>
              <a:t>x</a:t>
            </a:r>
          </a:p>
        </p:txBody>
      </p:sp>
      <p:sp>
        <p:nvSpPr>
          <p:cNvPr id="18" name="_s1042">
            <a:extLst>
              <a:ext uri="{FF2B5EF4-FFF2-40B4-BE49-F238E27FC236}">
                <a16:creationId xmlns:a16="http://schemas.microsoft.com/office/drawing/2014/main" id="{8FAF3766-2BC7-3235-0D23-10311EEA67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36786" y="3814553"/>
            <a:ext cx="805972" cy="262469"/>
          </a:xfrm>
          <a:prstGeom prst="roundRect">
            <a:avLst>
              <a:gd name="adj" fmla="val 16667"/>
            </a:avLst>
          </a:prstGeom>
          <a:solidFill>
            <a:schemeClr val="tx1">
              <a:lumMod val="75000"/>
              <a:lumOff val="2500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lnSpc>
                <a:spcPct val="80000"/>
              </a:lnSpc>
            </a:pPr>
            <a:r>
              <a:rPr lang="en-US" sz="700" dirty="0">
                <a:solidFill>
                  <a:schemeClr val="bg1"/>
                </a:solidFill>
                <a:latin typeface="+mn-lt"/>
              </a:rPr>
              <a:t>Baseline Risk</a:t>
            </a:r>
          </a:p>
        </p:txBody>
      </p:sp>
      <p:cxnSp>
        <p:nvCxnSpPr>
          <p:cNvPr id="19" name="AutoShape 17">
            <a:extLst>
              <a:ext uri="{FF2B5EF4-FFF2-40B4-BE49-F238E27FC236}">
                <a16:creationId xmlns:a16="http://schemas.microsoft.com/office/drawing/2014/main" id="{0B795CBB-6E8C-3C63-33AF-DF430508C370}"/>
              </a:ext>
            </a:extLst>
          </p:cNvPr>
          <p:cNvCxnSpPr>
            <a:cxnSpLocks noChangeAspect="1" noChangeShapeType="1"/>
            <a:stCxn id="15" idx="1"/>
            <a:endCxn id="18" idx="3"/>
          </p:cNvCxnSpPr>
          <p:nvPr/>
        </p:nvCxnSpPr>
        <p:spPr bwMode="auto">
          <a:xfrm rot="10800000" flipV="1">
            <a:off x="4942759" y="3768052"/>
            <a:ext cx="350629" cy="177736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0" name="AutoShape 18">
            <a:extLst>
              <a:ext uri="{FF2B5EF4-FFF2-40B4-BE49-F238E27FC236}">
                <a16:creationId xmlns:a16="http://schemas.microsoft.com/office/drawing/2014/main" id="{BE3DF379-DAA5-EAA3-4D2B-AEF5ED6D5CB6}"/>
              </a:ext>
            </a:extLst>
          </p:cNvPr>
          <p:cNvCxnSpPr>
            <a:cxnSpLocks noChangeAspect="1" noChangeShapeType="1"/>
            <a:stCxn id="16" idx="1"/>
            <a:endCxn id="18" idx="3"/>
          </p:cNvCxnSpPr>
          <p:nvPr/>
        </p:nvCxnSpPr>
        <p:spPr bwMode="auto">
          <a:xfrm rot="10800000">
            <a:off x="4942759" y="3945789"/>
            <a:ext cx="342579" cy="179287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21" name="_s1042">
            <a:extLst>
              <a:ext uri="{FF2B5EF4-FFF2-40B4-BE49-F238E27FC236}">
                <a16:creationId xmlns:a16="http://schemas.microsoft.com/office/drawing/2014/main" id="{8C19C5C3-D031-0134-CABA-70976AC6BD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00249" y="1668378"/>
            <a:ext cx="750442" cy="262469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lnSpc>
                <a:spcPct val="80000"/>
              </a:lnSpc>
            </a:pPr>
            <a:r>
              <a:rPr lang="en-US" sz="700" dirty="0">
                <a:solidFill>
                  <a:schemeClr val="bg1"/>
                </a:solidFill>
                <a:latin typeface="+mn-lt"/>
              </a:rPr>
              <a:t>Credit Risk Equity</a:t>
            </a:r>
          </a:p>
        </p:txBody>
      </p:sp>
      <p:sp>
        <p:nvSpPr>
          <p:cNvPr id="22" name="_s1042">
            <a:extLst>
              <a:ext uri="{FF2B5EF4-FFF2-40B4-BE49-F238E27FC236}">
                <a16:creationId xmlns:a16="http://schemas.microsoft.com/office/drawing/2014/main" id="{E8B22731-5537-E136-5C6F-29A63207EC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93387" y="921872"/>
            <a:ext cx="807559" cy="264292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 dirty="0">
                <a:solidFill>
                  <a:schemeClr val="bg1"/>
                </a:solidFill>
                <a:latin typeface="+mn-lt"/>
              </a:rPr>
              <a:t>Loss Given Default</a:t>
            </a:r>
          </a:p>
        </p:txBody>
      </p:sp>
      <p:sp>
        <p:nvSpPr>
          <p:cNvPr id="23" name="_s1042">
            <a:extLst>
              <a:ext uri="{FF2B5EF4-FFF2-40B4-BE49-F238E27FC236}">
                <a16:creationId xmlns:a16="http://schemas.microsoft.com/office/drawing/2014/main" id="{D331847C-9E23-2E0C-814E-A0502D16A7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93387" y="2575067"/>
            <a:ext cx="807559" cy="264291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 dirty="0">
                <a:solidFill>
                  <a:schemeClr val="bg1"/>
                </a:solidFill>
                <a:latin typeface="+mn-lt"/>
              </a:rPr>
              <a:t>Default Drivers</a:t>
            </a:r>
          </a:p>
        </p:txBody>
      </p:sp>
      <p:sp>
        <p:nvSpPr>
          <p:cNvPr id="24" name="_s1042">
            <a:extLst>
              <a:ext uri="{FF2B5EF4-FFF2-40B4-BE49-F238E27FC236}">
                <a16:creationId xmlns:a16="http://schemas.microsoft.com/office/drawing/2014/main" id="{9352AD88-6002-4C14-AB0F-0C1762E697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86527" y="458907"/>
            <a:ext cx="805972" cy="266114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Exposure</a:t>
            </a:r>
          </a:p>
        </p:txBody>
      </p:sp>
      <p:sp>
        <p:nvSpPr>
          <p:cNvPr id="25" name="_s1042">
            <a:extLst>
              <a:ext uri="{FF2B5EF4-FFF2-40B4-BE49-F238E27FC236}">
                <a16:creationId xmlns:a16="http://schemas.microsoft.com/office/drawing/2014/main" id="{113A7D74-CF3B-5756-3F33-81C79538E0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86527" y="790638"/>
            <a:ext cx="805972" cy="264292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Cash Collaterals</a:t>
            </a:r>
          </a:p>
        </p:txBody>
      </p:sp>
      <p:sp>
        <p:nvSpPr>
          <p:cNvPr id="26" name="_s1042">
            <a:extLst>
              <a:ext uri="{FF2B5EF4-FFF2-40B4-BE49-F238E27FC236}">
                <a16:creationId xmlns:a16="http://schemas.microsoft.com/office/drawing/2014/main" id="{71FBE033-254E-C03D-7534-769E432C54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86527" y="2243334"/>
            <a:ext cx="805972" cy="266114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Default probability</a:t>
            </a:r>
          </a:p>
        </p:txBody>
      </p:sp>
      <p:sp>
        <p:nvSpPr>
          <p:cNvPr id="27" name="_s1042">
            <a:extLst>
              <a:ext uri="{FF2B5EF4-FFF2-40B4-BE49-F238E27FC236}">
                <a16:creationId xmlns:a16="http://schemas.microsoft.com/office/drawing/2014/main" id="{62C88AA0-3327-6FF5-E185-EF35753446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96165" y="2581168"/>
            <a:ext cx="805972" cy="264291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Contract Term</a:t>
            </a:r>
          </a:p>
        </p:txBody>
      </p:sp>
      <p:sp>
        <p:nvSpPr>
          <p:cNvPr id="28" name="_s1042">
            <a:extLst>
              <a:ext uri="{FF2B5EF4-FFF2-40B4-BE49-F238E27FC236}">
                <a16:creationId xmlns:a16="http://schemas.microsoft.com/office/drawing/2014/main" id="{65D24667-8B0D-61D3-AE98-5C5E4C3424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79714" y="2115743"/>
            <a:ext cx="805972" cy="264292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Obligor Rating</a:t>
            </a:r>
          </a:p>
        </p:txBody>
      </p:sp>
      <p:sp>
        <p:nvSpPr>
          <p:cNvPr id="29" name="_s1042">
            <a:extLst>
              <a:ext uri="{FF2B5EF4-FFF2-40B4-BE49-F238E27FC236}">
                <a16:creationId xmlns:a16="http://schemas.microsoft.com/office/drawing/2014/main" id="{412DD04B-C4ED-75BE-0868-32ED62F624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79714" y="2440188"/>
            <a:ext cx="805972" cy="264291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 dirty="0">
                <a:solidFill>
                  <a:schemeClr val="bg1"/>
                </a:solidFill>
                <a:latin typeface="+mn-lt"/>
              </a:rPr>
              <a:t>Guarantor Rating</a:t>
            </a:r>
          </a:p>
        </p:txBody>
      </p:sp>
      <p:cxnSp>
        <p:nvCxnSpPr>
          <p:cNvPr id="30" name="AutoShape 28">
            <a:extLst>
              <a:ext uri="{FF2B5EF4-FFF2-40B4-BE49-F238E27FC236}">
                <a16:creationId xmlns:a16="http://schemas.microsoft.com/office/drawing/2014/main" id="{13C0142A-8191-1A2E-0FC7-0693904C3B0E}"/>
              </a:ext>
            </a:extLst>
          </p:cNvPr>
          <p:cNvCxnSpPr>
            <a:cxnSpLocks noChangeAspect="1" noChangeShapeType="1"/>
            <a:endCxn id="21" idx="3"/>
          </p:cNvCxnSpPr>
          <p:nvPr/>
        </p:nvCxnSpPr>
        <p:spPr bwMode="auto">
          <a:xfrm rot="5400000">
            <a:off x="4752825" y="1259049"/>
            <a:ext cx="738431" cy="342697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1" name="AutoShape 29">
            <a:extLst>
              <a:ext uri="{FF2B5EF4-FFF2-40B4-BE49-F238E27FC236}">
                <a16:creationId xmlns:a16="http://schemas.microsoft.com/office/drawing/2014/main" id="{6471B117-2641-6DCD-8A64-30F52C044B8E}"/>
              </a:ext>
            </a:extLst>
          </p:cNvPr>
          <p:cNvCxnSpPr>
            <a:cxnSpLocks noChangeAspect="1" noChangeShapeType="1"/>
            <a:stCxn id="23" idx="1"/>
            <a:endCxn id="21" idx="3"/>
          </p:cNvCxnSpPr>
          <p:nvPr/>
        </p:nvCxnSpPr>
        <p:spPr bwMode="auto">
          <a:xfrm rot="10800000">
            <a:off x="4950691" y="1799613"/>
            <a:ext cx="342696" cy="907600"/>
          </a:xfrm>
          <a:prstGeom prst="bentConnector3">
            <a:avLst>
              <a:gd name="adj1" fmla="val 3306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24" name="AutoShape 30">
            <a:extLst>
              <a:ext uri="{FF2B5EF4-FFF2-40B4-BE49-F238E27FC236}">
                <a16:creationId xmlns:a16="http://schemas.microsoft.com/office/drawing/2014/main" id="{893B75F2-5169-44B2-2F4D-78C6FC1B79E5}"/>
              </a:ext>
            </a:extLst>
          </p:cNvPr>
          <p:cNvCxnSpPr>
            <a:cxnSpLocks noChangeAspect="1" noChangeShapeType="1"/>
            <a:stCxn id="24" idx="1"/>
            <a:endCxn id="22" idx="3"/>
          </p:cNvCxnSpPr>
          <p:nvPr/>
        </p:nvCxnSpPr>
        <p:spPr bwMode="auto">
          <a:xfrm rot="10800000" flipV="1">
            <a:off x="6100947" y="591964"/>
            <a:ext cx="285581" cy="462054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26" name="AutoShape 31">
            <a:extLst>
              <a:ext uri="{FF2B5EF4-FFF2-40B4-BE49-F238E27FC236}">
                <a16:creationId xmlns:a16="http://schemas.microsoft.com/office/drawing/2014/main" id="{29879B8D-F956-6CC4-65FE-EE1A35049E83}"/>
              </a:ext>
            </a:extLst>
          </p:cNvPr>
          <p:cNvCxnSpPr>
            <a:cxnSpLocks noChangeAspect="1" noChangeShapeType="1"/>
            <a:stCxn id="25" idx="1"/>
            <a:endCxn id="22" idx="3"/>
          </p:cNvCxnSpPr>
          <p:nvPr/>
        </p:nvCxnSpPr>
        <p:spPr bwMode="auto">
          <a:xfrm rot="10800000" flipV="1">
            <a:off x="6100947" y="922784"/>
            <a:ext cx="285581" cy="131234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27" name="AutoShape 32">
            <a:extLst>
              <a:ext uri="{FF2B5EF4-FFF2-40B4-BE49-F238E27FC236}">
                <a16:creationId xmlns:a16="http://schemas.microsoft.com/office/drawing/2014/main" id="{84FD3099-F029-0BC8-004F-3FD0486A6FFC}"/>
              </a:ext>
            </a:extLst>
          </p:cNvPr>
          <p:cNvCxnSpPr>
            <a:cxnSpLocks noChangeAspect="1" noChangeShapeType="1"/>
            <a:stCxn id="26" idx="1"/>
            <a:endCxn id="23" idx="3"/>
          </p:cNvCxnSpPr>
          <p:nvPr/>
        </p:nvCxnSpPr>
        <p:spPr bwMode="auto">
          <a:xfrm rot="10800000" flipV="1">
            <a:off x="6100947" y="2376391"/>
            <a:ext cx="285581" cy="330822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28" name="AutoShape 33">
            <a:extLst>
              <a:ext uri="{FF2B5EF4-FFF2-40B4-BE49-F238E27FC236}">
                <a16:creationId xmlns:a16="http://schemas.microsoft.com/office/drawing/2014/main" id="{2CFFC256-F2DC-CE9A-CABA-C9D765112E17}"/>
              </a:ext>
            </a:extLst>
          </p:cNvPr>
          <p:cNvCxnSpPr>
            <a:cxnSpLocks noChangeAspect="1" noChangeShapeType="1"/>
            <a:stCxn id="27" idx="1"/>
            <a:endCxn id="23" idx="3"/>
          </p:cNvCxnSpPr>
          <p:nvPr/>
        </p:nvCxnSpPr>
        <p:spPr bwMode="auto">
          <a:xfrm rot="10800000">
            <a:off x="6100947" y="2707214"/>
            <a:ext cx="295219" cy="6101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29" name="AutoShape 34">
            <a:extLst>
              <a:ext uri="{FF2B5EF4-FFF2-40B4-BE49-F238E27FC236}">
                <a16:creationId xmlns:a16="http://schemas.microsoft.com/office/drawing/2014/main" id="{89691FCF-2745-7C56-4523-E8D2FEE304AE}"/>
              </a:ext>
            </a:extLst>
          </p:cNvPr>
          <p:cNvCxnSpPr>
            <a:cxnSpLocks noChangeAspect="1" noChangeShapeType="1"/>
            <a:stCxn id="28" idx="1"/>
            <a:endCxn id="26" idx="3"/>
          </p:cNvCxnSpPr>
          <p:nvPr/>
        </p:nvCxnSpPr>
        <p:spPr bwMode="auto">
          <a:xfrm rot="10800000" flipV="1">
            <a:off x="7192500" y="2247889"/>
            <a:ext cx="187215" cy="128502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30" name="AutoShape 35">
            <a:extLst>
              <a:ext uri="{FF2B5EF4-FFF2-40B4-BE49-F238E27FC236}">
                <a16:creationId xmlns:a16="http://schemas.microsoft.com/office/drawing/2014/main" id="{382291C1-C5C8-99D5-00D6-19EEB5E9EF28}"/>
              </a:ext>
            </a:extLst>
          </p:cNvPr>
          <p:cNvCxnSpPr>
            <a:cxnSpLocks noChangeAspect="1" noChangeShapeType="1"/>
            <a:stCxn id="29" idx="1"/>
            <a:endCxn id="26" idx="3"/>
          </p:cNvCxnSpPr>
          <p:nvPr/>
        </p:nvCxnSpPr>
        <p:spPr bwMode="auto">
          <a:xfrm rot="10800000">
            <a:off x="7192500" y="2376392"/>
            <a:ext cx="187215" cy="195943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031" name="_s1042">
            <a:extLst>
              <a:ext uri="{FF2B5EF4-FFF2-40B4-BE49-F238E27FC236}">
                <a16:creationId xmlns:a16="http://schemas.microsoft.com/office/drawing/2014/main" id="{30236F54-81CC-80C7-0ACA-5A51BCB492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86527" y="1120549"/>
            <a:ext cx="805972" cy="266114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Asset Recovery</a:t>
            </a:r>
          </a:p>
        </p:txBody>
      </p:sp>
      <p:sp>
        <p:nvSpPr>
          <p:cNvPr id="1032" name="_s1042">
            <a:extLst>
              <a:ext uri="{FF2B5EF4-FFF2-40B4-BE49-F238E27FC236}">
                <a16:creationId xmlns:a16="http://schemas.microsoft.com/office/drawing/2014/main" id="{7D35CA82-BDBF-21D5-F0B1-48F7BC0B938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86527" y="1452281"/>
            <a:ext cx="805972" cy="264291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Credit Recovery</a:t>
            </a:r>
          </a:p>
        </p:txBody>
      </p:sp>
      <p:sp>
        <p:nvSpPr>
          <p:cNvPr id="1033" name="_s1042">
            <a:extLst>
              <a:ext uri="{FF2B5EF4-FFF2-40B4-BE49-F238E27FC236}">
                <a16:creationId xmlns:a16="http://schemas.microsoft.com/office/drawing/2014/main" id="{DA456078-1C94-2D51-00F2-D661248599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67020" y="1120549"/>
            <a:ext cx="805972" cy="266114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IAC code</a:t>
            </a:r>
          </a:p>
        </p:txBody>
      </p:sp>
      <p:sp>
        <p:nvSpPr>
          <p:cNvPr id="1034" name="_s1042">
            <a:extLst>
              <a:ext uri="{FF2B5EF4-FFF2-40B4-BE49-F238E27FC236}">
                <a16:creationId xmlns:a16="http://schemas.microsoft.com/office/drawing/2014/main" id="{581FFACA-D45D-9453-20FF-17265C7F20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67020" y="1450457"/>
            <a:ext cx="805972" cy="264292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Generic</a:t>
            </a:r>
          </a:p>
        </p:txBody>
      </p:sp>
      <p:sp>
        <p:nvSpPr>
          <p:cNvPr id="1035" name="_s1042">
            <a:extLst>
              <a:ext uri="{FF2B5EF4-FFF2-40B4-BE49-F238E27FC236}">
                <a16:creationId xmlns:a16="http://schemas.microsoft.com/office/drawing/2014/main" id="{E7FA2833-495E-C699-D6E4-54535D6A67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67020" y="1780369"/>
            <a:ext cx="805972" cy="266114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Specific</a:t>
            </a:r>
          </a:p>
        </p:txBody>
      </p:sp>
      <p:sp>
        <p:nvSpPr>
          <p:cNvPr id="1037" name="_s1042">
            <a:extLst>
              <a:ext uri="{FF2B5EF4-FFF2-40B4-BE49-F238E27FC236}">
                <a16:creationId xmlns:a16="http://schemas.microsoft.com/office/drawing/2014/main" id="{203F1EDF-B324-9AD1-FBE1-DD552A3F6D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347513" y="1452281"/>
            <a:ext cx="805972" cy="264291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 dirty="0">
                <a:solidFill>
                  <a:schemeClr val="bg1"/>
                </a:solidFill>
                <a:latin typeface="+mn-lt"/>
              </a:rPr>
              <a:t>Obligor Rating</a:t>
            </a:r>
          </a:p>
        </p:txBody>
      </p:sp>
      <p:sp>
        <p:nvSpPr>
          <p:cNvPr id="1038" name="_s1042">
            <a:extLst>
              <a:ext uri="{FF2B5EF4-FFF2-40B4-BE49-F238E27FC236}">
                <a16:creationId xmlns:a16="http://schemas.microsoft.com/office/drawing/2014/main" id="{B9D5214E-C5A3-D2F3-94AB-1FE46D99F6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86527" y="2903154"/>
            <a:ext cx="805972" cy="266114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 dirty="0">
                <a:solidFill>
                  <a:schemeClr val="bg1"/>
                </a:solidFill>
                <a:latin typeface="+mn-lt"/>
              </a:rPr>
              <a:t>Correlation</a:t>
            </a:r>
          </a:p>
        </p:txBody>
      </p:sp>
      <p:sp>
        <p:nvSpPr>
          <p:cNvPr id="1039" name="_s1042">
            <a:extLst>
              <a:ext uri="{FF2B5EF4-FFF2-40B4-BE49-F238E27FC236}">
                <a16:creationId xmlns:a16="http://schemas.microsoft.com/office/drawing/2014/main" id="{DAA7AA38-33D5-705B-A941-0177F37A42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67020" y="2903154"/>
            <a:ext cx="805972" cy="264291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Industry (ISIC)</a:t>
            </a:r>
          </a:p>
        </p:txBody>
      </p:sp>
      <p:sp>
        <p:nvSpPr>
          <p:cNvPr id="1040" name="_s1042">
            <a:extLst>
              <a:ext uri="{FF2B5EF4-FFF2-40B4-BE49-F238E27FC236}">
                <a16:creationId xmlns:a16="http://schemas.microsoft.com/office/drawing/2014/main" id="{FB998271-7C91-FDAC-2FD2-7D293966C9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96165" y="3226052"/>
            <a:ext cx="805972" cy="264292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 dirty="0">
                <a:solidFill>
                  <a:schemeClr val="bg1"/>
                </a:solidFill>
                <a:latin typeface="+mn-lt"/>
              </a:rPr>
              <a:t>Concentration</a:t>
            </a:r>
          </a:p>
        </p:txBody>
      </p:sp>
      <p:cxnSp>
        <p:nvCxnSpPr>
          <p:cNvPr id="1042" name="AutoShape 47">
            <a:extLst>
              <a:ext uri="{FF2B5EF4-FFF2-40B4-BE49-F238E27FC236}">
                <a16:creationId xmlns:a16="http://schemas.microsoft.com/office/drawing/2014/main" id="{1920FF30-6173-4254-28B0-E4F4EDDFB5C4}"/>
              </a:ext>
            </a:extLst>
          </p:cNvPr>
          <p:cNvCxnSpPr>
            <a:cxnSpLocks noChangeAspect="1" noChangeShapeType="1"/>
            <a:stCxn id="23" idx="3"/>
            <a:endCxn id="1038" idx="1"/>
          </p:cNvCxnSpPr>
          <p:nvPr/>
        </p:nvCxnSpPr>
        <p:spPr bwMode="auto">
          <a:xfrm>
            <a:off x="6100946" y="2707213"/>
            <a:ext cx="285581" cy="328998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43" name="AutoShape 49">
            <a:extLst>
              <a:ext uri="{FF2B5EF4-FFF2-40B4-BE49-F238E27FC236}">
                <a16:creationId xmlns:a16="http://schemas.microsoft.com/office/drawing/2014/main" id="{A4E2CA23-3633-0FC3-A94F-C15F97AF3B5A}"/>
              </a:ext>
            </a:extLst>
          </p:cNvPr>
          <p:cNvCxnSpPr>
            <a:cxnSpLocks noChangeAspect="1" noChangeShapeType="1"/>
            <a:stCxn id="1038" idx="3"/>
            <a:endCxn id="1039" idx="1"/>
          </p:cNvCxnSpPr>
          <p:nvPr/>
        </p:nvCxnSpPr>
        <p:spPr bwMode="auto">
          <a:xfrm flipV="1">
            <a:off x="7192499" y="3035300"/>
            <a:ext cx="174521" cy="911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45" name="AutoShape 51">
            <a:extLst>
              <a:ext uri="{FF2B5EF4-FFF2-40B4-BE49-F238E27FC236}">
                <a16:creationId xmlns:a16="http://schemas.microsoft.com/office/drawing/2014/main" id="{A99552DE-274D-1A81-D2B4-139FF4A81043}"/>
              </a:ext>
            </a:extLst>
          </p:cNvPr>
          <p:cNvCxnSpPr>
            <a:cxnSpLocks noChangeAspect="1" noChangeShapeType="1"/>
            <a:stCxn id="1032" idx="3"/>
            <a:endCxn id="1034" idx="1"/>
          </p:cNvCxnSpPr>
          <p:nvPr/>
        </p:nvCxnSpPr>
        <p:spPr bwMode="auto">
          <a:xfrm flipV="1">
            <a:off x="7192499" y="1582603"/>
            <a:ext cx="174521" cy="1824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46" name="AutoShape 52">
            <a:extLst>
              <a:ext uri="{FF2B5EF4-FFF2-40B4-BE49-F238E27FC236}">
                <a16:creationId xmlns:a16="http://schemas.microsoft.com/office/drawing/2014/main" id="{3A2AA615-B670-41F1-2FB2-F8EBEEA26331}"/>
              </a:ext>
            </a:extLst>
          </p:cNvPr>
          <p:cNvCxnSpPr>
            <a:cxnSpLocks noChangeAspect="1" noChangeShapeType="1"/>
            <a:stCxn id="1032" idx="3"/>
            <a:endCxn id="1035" idx="1"/>
          </p:cNvCxnSpPr>
          <p:nvPr/>
        </p:nvCxnSpPr>
        <p:spPr bwMode="auto">
          <a:xfrm>
            <a:off x="7192499" y="1584427"/>
            <a:ext cx="174521" cy="328999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47" name="AutoShape 53">
            <a:extLst>
              <a:ext uri="{FF2B5EF4-FFF2-40B4-BE49-F238E27FC236}">
                <a16:creationId xmlns:a16="http://schemas.microsoft.com/office/drawing/2014/main" id="{0D02B88B-0F0D-3948-36E4-9221B92941B6}"/>
              </a:ext>
            </a:extLst>
          </p:cNvPr>
          <p:cNvCxnSpPr>
            <a:cxnSpLocks noChangeAspect="1" noChangeShapeType="1"/>
            <a:stCxn id="1034" idx="3"/>
            <a:endCxn id="1037" idx="1"/>
          </p:cNvCxnSpPr>
          <p:nvPr/>
        </p:nvCxnSpPr>
        <p:spPr bwMode="auto">
          <a:xfrm>
            <a:off x="8172992" y="1582603"/>
            <a:ext cx="174521" cy="1824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48" name="AutoShape 55">
            <a:extLst>
              <a:ext uri="{FF2B5EF4-FFF2-40B4-BE49-F238E27FC236}">
                <a16:creationId xmlns:a16="http://schemas.microsoft.com/office/drawing/2014/main" id="{366544B1-9C61-C704-F8AF-853C297387CF}"/>
              </a:ext>
            </a:extLst>
          </p:cNvPr>
          <p:cNvCxnSpPr>
            <a:cxnSpLocks noChangeAspect="1" noChangeShapeType="1"/>
            <a:stCxn id="1031" idx="3"/>
            <a:endCxn id="1033" idx="1"/>
          </p:cNvCxnSpPr>
          <p:nvPr/>
        </p:nvCxnSpPr>
        <p:spPr bwMode="auto">
          <a:xfrm>
            <a:off x="7192499" y="1253606"/>
            <a:ext cx="174521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49" name="AutoShape 56">
            <a:extLst>
              <a:ext uri="{FF2B5EF4-FFF2-40B4-BE49-F238E27FC236}">
                <a16:creationId xmlns:a16="http://schemas.microsoft.com/office/drawing/2014/main" id="{65C0CE80-419E-6A8B-0E43-54DD7F836A06}"/>
              </a:ext>
            </a:extLst>
          </p:cNvPr>
          <p:cNvCxnSpPr>
            <a:cxnSpLocks noChangeAspect="1" noChangeShapeType="1"/>
            <a:stCxn id="1031" idx="1"/>
            <a:endCxn id="22" idx="3"/>
          </p:cNvCxnSpPr>
          <p:nvPr/>
        </p:nvCxnSpPr>
        <p:spPr bwMode="auto">
          <a:xfrm rot="10800000">
            <a:off x="6100947" y="1054018"/>
            <a:ext cx="285581" cy="199588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50" name="AutoShape 57">
            <a:extLst>
              <a:ext uri="{FF2B5EF4-FFF2-40B4-BE49-F238E27FC236}">
                <a16:creationId xmlns:a16="http://schemas.microsoft.com/office/drawing/2014/main" id="{50F48679-AF38-A322-8C90-5BDBBB1ADCEB}"/>
              </a:ext>
            </a:extLst>
          </p:cNvPr>
          <p:cNvCxnSpPr>
            <a:cxnSpLocks noChangeAspect="1" noChangeShapeType="1"/>
            <a:stCxn id="1032" idx="1"/>
            <a:endCxn id="22" idx="3"/>
          </p:cNvCxnSpPr>
          <p:nvPr/>
        </p:nvCxnSpPr>
        <p:spPr bwMode="auto">
          <a:xfrm rot="10800000">
            <a:off x="6100947" y="1054019"/>
            <a:ext cx="285581" cy="530409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051" name="Oval 58">
            <a:extLst>
              <a:ext uri="{FF2B5EF4-FFF2-40B4-BE49-F238E27FC236}">
                <a16:creationId xmlns:a16="http://schemas.microsoft.com/office/drawing/2014/main" id="{F3B68B31-73C3-B76A-D344-1946BD59B7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34895" y="1364791"/>
            <a:ext cx="128512" cy="138526"/>
          </a:xfrm>
          <a:prstGeom prst="ellipse">
            <a:avLst/>
          </a:prstGeom>
          <a:solidFill>
            <a:schemeClr val="accent3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en-US" sz="700" dirty="0">
                <a:solidFill>
                  <a:schemeClr val="bg1"/>
                </a:solidFill>
                <a:latin typeface="+mn-lt"/>
              </a:rPr>
              <a:t>-</a:t>
            </a:r>
          </a:p>
        </p:txBody>
      </p:sp>
      <p:sp>
        <p:nvSpPr>
          <p:cNvPr id="1052" name="Oval 59">
            <a:extLst>
              <a:ext uri="{FF2B5EF4-FFF2-40B4-BE49-F238E27FC236}">
                <a16:creationId xmlns:a16="http://schemas.microsoft.com/office/drawing/2014/main" id="{BECCEEC0-03C9-B88A-5195-D7F1069ADF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24466" y="1022894"/>
            <a:ext cx="128512" cy="138526"/>
          </a:xfrm>
          <a:prstGeom prst="ellipse">
            <a:avLst/>
          </a:prstGeom>
          <a:solidFill>
            <a:schemeClr val="accent3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en-US" sz="700" dirty="0">
                <a:solidFill>
                  <a:schemeClr val="bg1"/>
                </a:solidFill>
                <a:latin typeface="+mn-lt"/>
              </a:rPr>
              <a:t>-</a:t>
            </a:r>
          </a:p>
        </p:txBody>
      </p:sp>
      <p:sp>
        <p:nvSpPr>
          <p:cNvPr id="1053" name="Oval 60">
            <a:extLst>
              <a:ext uri="{FF2B5EF4-FFF2-40B4-BE49-F238E27FC236}">
                <a16:creationId xmlns:a16="http://schemas.microsoft.com/office/drawing/2014/main" id="{B9C7F68D-6885-61FC-6721-0DAF5AA5FD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23669" y="679571"/>
            <a:ext cx="128512" cy="138526"/>
          </a:xfrm>
          <a:prstGeom prst="ellipse">
            <a:avLst/>
          </a:prstGeom>
          <a:solidFill>
            <a:schemeClr val="accent3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en-US" sz="700" dirty="0">
                <a:solidFill>
                  <a:schemeClr val="bg1"/>
                </a:solidFill>
                <a:latin typeface="+mn-lt"/>
              </a:rPr>
              <a:t>-</a:t>
            </a:r>
          </a:p>
        </p:txBody>
      </p:sp>
      <p:sp>
        <p:nvSpPr>
          <p:cNvPr id="1054" name="_s1042">
            <a:extLst>
              <a:ext uri="{FF2B5EF4-FFF2-40B4-BE49-F238E27FC236}">
                <a16:creationId xmlns:a16="http://schemas.microsoft.com/office/drawing/2014/main" id="{11C63F88-166A-54A2-A4C9-608AC4A6373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85338" y="2231864"/>
            <a:ext cx="805972" cy="29732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 dirty="0">
                <a:solidFill>
                  <a:schemeClr val="bg1"/>
                </a:solidFill>
                <a:latin typeface="+mn-lt"/>
              </a:rPr>
              <a:t>Monte Carlo simulation of credit defaults</a:t>
            </a:r>
          </a:p>
        </p:txBody>
      </p:sp>
      <p:sp>
        <p:nvSpPr>
          <p:cNvPr id="1055" name="_s1042">
            <a:extLst>
              <a:ext uri="{FF2B5EF4-FFF2-40B4-BE49-F238E27FC236}">
                <a16:creationId xmlns:a16="http://schemas.microsoft.com/office/drawing/2014/main" id="{EAB8498B-665C-CE32-8804-F9A8C7DAD0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67020" y="455260"/>
            <a:ext cx="805972" cy="264292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 dirty="0">
                <a:solidFill>
                  <a:schemeClr val="bg1"/>
                </a:solidFill>
                <a:latin typeface="+mn-lt"/>
              </a:rPr>
              <a:t>Initial Purchase Price</a:t>
            </a:r>
          </a:p>
        </p:txBody>
      </p:sp>
      <p:cxnSp>
        <p:nvCxnSpPr>
          <p:cNvPr id="1056" name="AutoShape 63">
            <a:extLst>
              <a:ext uri="{FF2B5EF4-FFF2-40B4-BE49-F238E27FC236}">
                <a16:creationId xmlns:a16="http://schemas.microsoft.com/office/drawing/2014/main" id="{52E1A010-DB9B-059A-79B1-68E337024392}"/>
              </a:ext>
            </a:extLst>
          </p:cNvPr>
          <p:cNvCxnSpPr>
            <a:cxnSpLocks noChangeAspect="1" noChangeShapeType="1"/>
            <a:stCxn id="1031" idx="3"/>
            <a:endCxn id="1055" idx="1"/>
          </p:cNvCxnSpPr>
          <p:nvPr/>
        </p:nvCxnSpPr>
        <p:spPr bwMode="auto">
          <a:xfrm flipV="1">
            <a:off x="7192499" y="587406"/>
            <a:ext cx="174521" cy="66620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057" name="_s1042">
            <a:extLst>
              <a:ext uri="{FF2B5EF4-FFF2-40B4-BE49-F238E27FC236}">
                <a16:creationId xmlns:a16="http://schemas.microsoft.com/office/drawing/2014/main" id="{C14C45E5-EE0A-EBCE-28BC-A6586A1F73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85338" y="4971490"/>
            <a:ext cx="805972" cy="266114"/>
          </a:xfrm>
          <a:prstGeom prst="roundRect">
            <a:avLst>
              <a:gd name="adj" fmla="val 16667"/>
            </a:avLst>
          </a:prstGeom>
          <a:solidFill>
            <a:srgbClr val="00C1B6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 dirty="0">
                <a:solidFill>
                  <a:schemeClr val="bg1"/>
                </a:solidFill>
                <a:latin typeface="+mn-lt"/>
              </a:rPr>
              <a:t>Simulated Defaults (incl. rating 10/20)</a:t>
            </a:r>
          </a:p>
        </p:txBody>
      </p:sp>
      <p:sp>
        <p:nvSpPr>
          <p:cNvPr id="1058" name="_s1042">
            <a:extLst>
              <a:ext uri="{FF2B5EF4-FFF2-40B4-BE49-F238E27FC236}">
                <a16:creationId xmlns:a16="http://schemas.microsoft.com/office/drawing/2014/main" id="{5F95B051-5015-067F-8651-38664A3B0C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23064" y="5531544"/>
            <a:ext cx="805972" cy="266114"/>
          </a:xfrm>
          <a:prstGeom prst="roundRect">
            <a:avLst>
              <a:gd name="adj" fmla="val 16667"/>
            </a:avLst>
          </a:prstGeom>
          <a:solidFill>
            <a:srgbClr val="00C1B6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Correlation</a:t>
            </a:r>
          </a:p>
        </p:txBody>
      </p:sp>
      <p:cxnSp>
        <p:nvCxnSpPr>
          <p:cNvPr id="1059" name="AutoShape 66">
            <a:extLst>
              <a:ext uri="{FF2B5EF4-FFF2-40B4-BE49-F238E27FC236}">
                <a16:creationId xmlns:a16="http://schemas.microsoft.com/office/drawing/2014/main" id="{3DF7E54B-593E-E4A7-6A99-308654D00AB8}"/>
              </a:ext>
            </a:extLst>
          </p:cNvPr>
          <p:cNvCxnSpPr>
            <a:cxnSpLocks noChangeAspect="1" noChangeShapeType="1"/>
            <a:stCxn id="13" idx="3"/>
            <a:endCxn id="7" idx="1"/>
          </p:cNvCxnSpPr>
          <p:nvPr/>
        </p:nvCxnSpPr>
        <p:spPr bwMode="auto">
          <a:xfrm>
            <a:off x="7137881" y="5369750"/>
            <a:ext cx="164089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</p:cxnSp>
      <p:sp>
        <p:nvSpPr>
          <p:cNvPr id="1060" name="_s1042">
            <a:extLst>
              <a:ext uri="{FF2B5EF4-FFF2-40B4-BE49-F238E27FC236}">
                <a16:creationId xmlns:a16="http://schemas.microsoft.com/office/drawing/2014/main" id="{069C2F90-8B3A-7051-BF30-CB9B81C0E2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01970" y="5531544"/>
            <a:ext cx="805972" cy="266114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IAC code</a:t>
            </a:r>
          </a:p>
        </p:txBody>
      </p:sp>
      <p:cxnSp>
        <p:nvCxnSpPr>
          <p:cNvPr id="1061" name="AutoShape 70">
            <a:extLst>
              <a:ext uri="{FF2B5EF4-FFF2-40B4-BE49-F238E27FC236}">
                <a16:creationId xmlns:a16="http://schemas.microsoft.com/office/drawing/2014/main" id="{75620931-5605-A94E-D495-2DEFB8535C2C}"/>
              </a:ext>
            </a:extLst>
          </p:cNvPr>
          <p:cNvCxnSpPr>
            <a:cxnSpLocks noChangeAspect="1" noChangeShapeType="1"/>
            <a:stCxn id="1060" idx="1"/>
            <a:endCxn id="1058" idx="3"/>
          </p:cNvCxnSpPr>
          <p:nvPr/>
        </p:nvCxnSpPr>
        <p:spPr bwMode="auto">
          <a:xfrm flipH="1">
            <a:off x="7129036" y="5664601"/>
            <a:ext cx="172934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62" name="AutoShape 71">
            <a:extLst>
              <a:ext uri="{FF2B5EF4-FFF2-40B4-BE49-F238E27FC236}">
                <a16:creationId xmlns:a16="http://schemas.microsoft.com/office/drawing/2014/main" id="{58909055-7FD9-CE09-DF98-D4B2D99F3D08}"/>
              </a:ext>
            </a:extLst>
          </p:cNvPr>
          <p:cNvCxnSpPr>
            <a:cxnSpLocks noChangeAspect="1" noChangeShapeType="1"/>
            <a:stCxn id="12" idx="1"/>
            <a:endCxn id="14" idx="3"/>
          </p:cNvCxnSpPr>
          <p:nvPr/>
        </p:nvCxnSpPr>
        <p:spPr bwMode="auto">
          <a:xfrm rot="10800000">
            <a:off x="3848034" y="3945791"/>
            <a:ext cx="288752" cy="1783517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63" name="AutoShape 72">
            <a:extLst>
              <a:ext uri="{FF2B5EF4-FFF2-40B4-BE49-F238E27FC236}">
                <a16:creationId xmlns:a16="http://schemas.microsoft.com/office/drawing/2014/main" id="{964F3D09-2B51-24C4-4742-44F3EABC5BE9}"/>
              </a:ext>
            </a:extLst>
          </p:cNvPr>
          <p:cNvCxnSpPr>
            <a:cxnSpLocks noChangeAspect="1" noChangeShapeType="1"/>
            <a:stCxn id="21" idx="1"/>
            <a:endCxn id="18" idx="1"/>
          </p:cNvCxnSpPr>
          <p:nvPr/>
        </p:nvCxnSpPr>
        <p:spPr bwMode="auto">
          <a:xfrm rot="10800000" flipV="1">
            <a:off x="4136787" y="1799612"/>
            <a:ext cx="63463" cy="2146175"/>
          </a:xfrm>
          <a:prstGeom prst="bentConnector3">
            <a:avLst>
              <a:gd name="adj1" fmla="val 328133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64" name="AutoShape 73">
            <a:extLst>
              <a:ext uri="{FF2B5EF4-FFF2-40B4-BE49-F238E27FC236}">
                <a16:creationId xmlns:a16="http://schemas.microsoft.com/office/drawing/2014/main" id="{4B296585-4A7B-867C-E29F-3C067AF70231}"/>
              </a:ext>
            </a:extLst>
          </p:cNvPr>
          <p:cNvCxnSpPr>
            <a:cxnSpLocks noChangeAspect="1" noChangeShapeType="1"/>
            <a:stCxn id="18" idx="1"/>
            <a:endCxn id="14" idx="3"/>
          </p:cNvCxnSpPr>
          <p:nvPr/>
        </p:nvCxnSpPr>
        <p:spPr bwMode="auto">
          <a:xfrm rot="10800000" flipV="1">
            <a:off x="3848032" y="3945788"/>
            <a:ext cx="288754" cy="1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065" name="_s1042">
            <a:extLst>
              <a:ext uri="{FF2B5EF4-FFF2-40B4-BE49-F238E27FC236}">
                <a16:creationId xmlns:a16="http://schemas.microsoft.com/office/drawing/2014/main" id="{9FCDF651-9226-FA23-EC7B-ADFCFF7FDFA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85337" y="5332868"/>
            <a:ext cx="805972" cy="266114"/>
          </a:xfrm>
          <a:prstGeom prst="roundRect">
            <a:avLst>
              <a:gd name="adj" fmla="val 16667"/>
            </a:avLst>
          </a:prstGeom>
          <a:solidFill>
            <a:srgbClr val="00C1B6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 dirty="0">
                <a:solidFill>
                  <a:schemeClr val="bg1"/>
                </a:solidFill>
                <a:latin typeface="+mn-lt"/>
              </a:rPr>
              <a:t>Asset Recovery volatility</a:t>
            </a:r>
          </a:p>
        </p:txBody>
      </p:sp>
      <p:cxnSp>
        <p:nvCxnSpPr>
          <p:cNvPr id="1066" name="AutoShape 75">
            <a:extLst>
              <a:ext uri="{FF2B5EF4-FFF2-40B4-BE49-F238E27FC236}">
                <a16:creationId xmlns:a16="http://schemas.microsoft.com/office/drawing/2014/main" id="{AA7B0713-13A0-9555-BB85-B9320BFA7914}"/>
              </a:ext>
            </a:extLst>
          </p:cNvPr>
          <p:cNvCxnSpPr>
            <a:cxnSpLocks noChangeAspect="1" noChangeShapeType="1"/>
            <a:stCxn id="1058" idx="1"/>
            <a:endCxn id="1065" idx="3"/>
          </p:cNvCxnSpPr>
          <p:nvPr/>
        </p:nvCxnSpPr>
        <p:spPr bwMode="auto">
          <a:xfrm rot="10800000">
            <a:off x="6091310" y="5465925"/>
            <a:ext cx="231755" cy="198676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67" name="AutoShape 76">
            <a:extLst>
              <a:ext uri="{FF2B5EF4-FFF2-40B4-BE49-F238E27FC236}">
                <a16:creationId xmlns:a16="http://schemas.microsoft.com/office/drawing/2014/main" id="{AB6681DB-7211-AF69-E7E9-57A5ACD6EAB7}"/>
              </a:ext>
            </a:extLst>
          </p:cNvPr>
          <p:cNvCxnSpPr>
            <a:cxnSpLocks noChangeAspect="1" noChangeShapeType="1"/>
            <a:stCxn id="13" idx="1"/>
            <a:endCxn id="1065" idx="3"/>
          </p:cNvCxnSpPr>
          <p:nvPr/>
        </p:nvCxnSpPr>
        <p:spPr bwMode="auto">
          <a:xfrm rot="10800000" flipV="1">
            <a:off x="6091309" y="5369749"/>
            <a:ext cx="240600" cy="96175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68" name="AutoShape 77">
            <a:extLst>
              <a:ext uri="{FF2B5EF4-FFF2-40B4-BE49-F238E27FC236}">
                <a16:creationId xmlns:a16="http://schemas.microsoft.com/office/drawing/2014/main" id="{B76D0723-071E-A28F-9581-AA3546BA7499}"/>
              </a:ext>
            </a:extLst>
          </p:cNvPr>
          <p:cNvCxnSpPr>
            <a:cxnSpLocks noChangeAspect="1" noChangeShapeType="1"/>
            <a:stCxn id="1057" idx="1"/>
            <a:endCxn id="12" idx="3"/>
          </p:cNvCxnSpPr>
          <p:nvPr/>
        </p:nvCxnSpPr>
        <p:spPr bwMode="auto">
          <a:xfrm rot="10800000" flipV="1">
            <a:off x="4942758" y="5104547"/>
            <a:ext cx="342580" cy="62476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69" name="AutoShape 78">
            <a:extLst>
              <a:ext uri="{FF2B5EF4-FFF2-40B4-BE49-F238E27FC236}">
                <a16:creationId xmlns:a16="http://schemas.microsoft.com/office/drawing/2014/main" id="{8334AEF5-0252-8A50-0F39-7CA16CA9A37B}"/>
              </a:ext>
            </a:extLst>
          </p:cNvPr>
          <p:cNvCxnSpPr>
            <a:cxnSpLocks noChangeAspect="1" noChangeShapeType="1"/>
            <a:stCxn id="1065" idx="1"/>
            <a:endCxn id="12" idx="3"/>
          </p:cNvCxnSpPr>
          <p:nvPr/>
        </p:nvCxnSpPr>
        <p:spPr bwMode="auto">
          <a:xfrm rot="10800000" flipV="1">
            <a:off x="4942759" y="5465925"/>
            <a:ext cx="342579" cy="263382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70" name="AutoShape 79">
            <a:extLst>
              <a:ext uri="{FF2B5EF4-FFF2-40B4-BE49-F238E27FC236}">
                <a16:creationId xmlns:a16="http://schemas.microsoft.com/office/drawing/2014/main" id="{D1CD165C-DE1D-82D8-C4BD-0DF085AE8935}"/>
              </a:ext>
            </a:extLst>
          </p:cNvPr>
          <p:cNvCxnSpPr>
            <a:cxnSpLocks noChangeAspect="1" noChangeShapeType="1"/>
            <a:stCxn id="1071" idx="1"/>
            <a:endCxn id="12" idx="3"/>
          </p:cNvCxnSpPr>
          <p:nvPr/>
        </p:nvCxnSpPr>
        <p:spPr bwMode="auto">
          <a:xfrm rot="10800000">
            <a:off x="4942758" y="5729307"/>
            <a:ext cx="334764" cy="35378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071" name="_s1042">
            <a:extLst>
              <a:ext uri="{FF2B5EF4-FFF2-40B4-BE49-F238E27FC236}">
                <a16:creationId xmlns:a16="http://schemas.microsoft.com/office/drawing/2014/main" id="{234677C3-9D9C-6F7A-BF50-59B7AA68AE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77522" y="5950941"/>
            <a:ext cx="805972" cy="264292"/>
          </a:xfrm>
          <a:prstGeom prst="roundRect">
            <a:avLst>
              <a:gd name="adj" fmla="val 16667"/>
            </a:avLst>
          </a:prstGeom>
          <a:solidFill>
            <a:srgbClr val="00C1B6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Unguaranteed RV’s</a:t>
            </a:r>
          </a:p>
        </p:txBody>
      </p:sp>
      <p:cxnSp>
        <p:nvCxnSpPr>
          <p:cNvPr id="1072" name="AutoShape 81">
            <a:extLst>
              <a:ext uri="{FF2B5EF4-FFF2-40B4-BE49-F238E27FC236}">
                <a16:creationId xmlns:a16="http://schemas.microsoft.com/office/drawing/2014/main" id="{EEAC4DAD-B68B-4660-689E-CA4A04CD9606}"/>
              </a:ext>
            </a:extLst>
          </p:cNvPr>
          <p:cNvCxnSpPr>
            <a:cxnSpLocks noChangeAspect="1" noChangeShapeType="1"/>
            <a:stCxn id="8" idx="1"/>
            <a:endCxn id="1071" idx="3"/>
          </p:cNvCxnSpPr>
          <p:nvPr/>
        </p:nvCxnSpPr>
        <p:spPr bwMode="auto">
          <a:xfrm rot="10800000" flipV="1">
            <a:off x="6083494" y="5995421"/>
            <a:ext cx="239570" cy="87665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074" name="_s1042">
            <a:extLst>
              <a:ext uri="{FF2B5EF4-FFF2-40B4-BE49-F238E27FC236}">
                <a16:creationId xmlns:a16="http://schemas.microsoft.com/office/drawing/2014/main" id="{E27B04AE-EDDB-6638-E550-F30B28DDD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9714" y="801575"/>
            <a:ext cx="791693" cy="247888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>
                <a:solidFill>
                  <a:schemeClr val="bg1"/>
                </a:solidFill>
                <a:latin typeface="+mn-lt"/>
              </a:rPr>
              <a:t>Evaluation-ID</a:t>
            </a:r>
          </a:p>
        </p:txBody>
      </p:sp>
      <p:sp>
        <p:nvSpPr>
          <p:cNvPr id="1075" name="_s1042">
            <a:extLst>
              <a:ext uri="{FF2B5EF4-FFF2-40B4-BE49-F238E27FC236}">
                <a16:creationId xmlns:a16="http://schemas.microsoft.com/office/drawing/2014/main" id="{02B78B9A-8E2C-54E0-70EC-C21213679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7513" y="1788568"/>
            <a:ext cx="791693" cy="247888"/>
          </a:xfrm>
          <a:prstGeom prst="roundRect">
            <a:avLst>
              <a:gd name="adj" fmla="val 16667"/>
            </a:avLst>
          </a:prstGeom>
          <a:solidFill>
            <a:schemeClr val="bg1">
              <a:lumMod val="50000"/>
            </a:schemeClr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 dirty="0">
                <a:solidFill>
                  <a:schemeClr val="bg1"/>
                </a:solidFill>
                <a:latin typeface="+mn-lt"/>
              </a:rPr>
              <a:t>Individual </a:t>
            </a:r>
            <a:r>
              <a:rPr lang="en-US" sz="700" dirty="0" err="1">
                <a:solidFill>
                  <a:schemeClr val="bg1"/>
                </a:solidFill>
                <a:latin typeface="+mn-lt"/>
              </a:rPr>
              <a:t>LiED</a:t>
            </a:r>
            <a:endParaRPr lang="en-US" sz="700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1076" name="AutoShape 99">
            <a:extLst>
              <a:ext uri="{FF2B5EF4-FFF2-40B4-BE49-F238E27FC236}">
                <a16:creationId xmlns:a16="http://schemas.microsoft.com/office/drawing/2014/main" id="{0A84BBF6-89B0-4F3E-F450-DE887FA4C7B8}"/>
              </a:ext>
            </a:extLst>
          </p:cNvPr>
          <p:cNvCxnSpPr>
            <a:cxnSpLocks noChangeShapeType="1"/>
            <a:stCxn id="1074" idx="1"/>
            <a:endCxn id="1031" idx="3"/>
          </p:cNvCxnSpPr>
          <p:nvPr/>
        </p:nvCxnSpPr>
        <p:spPr bwMode="auto">
          <a:xfrm rot="10800000" flipV="1">
            <a:off x="7192500" y="925518"/>
            <a:ext cx="187215" cy="328087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77" name="AutoShape 101">
            <a:extLst>
              <a:ext uri="{FF2B5EF4-FFF2-40B4-BE49-F238E27FC236}">
                <a16:creationId xmlns:a16="http://schemas.microsoft.com/office/drawing/2014/main" id="{1EF7C9E7-BF80-3A8E-EEB1-5457CEE416BB}"/>
              </a:ext>
            </a:extLst>
          </p:cNvPr>
          <p:cNvCxnSpPr>
            <a:cxnSpLocks noChangeShapeType="1"/>
            <a:stCxn id="1075" idx="1"/>
            <a:endCxn id="1035" idx="3"/>
          </p:cNvCxnSpPr>
          <p:nvPr/>
        </p:nvCxnSpPr>
        <p:spPr bwMode="auto">
          <a:xfrm rot="10800000" flipV="1">
            <a:off x="8172993" y="1912512"/>
            <a:ext cx="174521" cy="914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078" name="_s1042">
            <a:extLst>
              <a:ext uri="{FF2B5EF4-FFF2-40B4-BE49-F238E27FC236}">
                <a16:creationId xmlns:a16="http://schemas.microsoft.com/office/drawing/2014/main" id="{357B74EA-7CFF-9528-D75C-16EE0A8C90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85338" y="4605766"/>
            <a:ext cx="805972" cy="29732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5981" tIns="35981" rIns="35981" bIns="35981" anchor="ctr" anchorCtr="1"/>
          <a:lstStyle/>
          <a:p>
            <a:pPr algn="ctr">
              <a:lnSpc>
                <a:spcPct val="80000"/>
              </a:lnSpc>
            </a:pPr>
            <a:r>
              <a:rPr lang="en-US" sz="700" dirty="0">
                <a:solidFill>
                  <a:schemeClr val="bg1"/>
                </a:solidFill>
                <a:latin typeface="+mn-lt"/>
              </a:rPr>
              <a:t>Monte Carlo simulation of credit defaults</a:t>
            </a:r>
          </a:p>
        </p:txBody>
      </p:sp>
      <p:sp>
        <p:nvSpPr>
          <p:cNvPr id="1079" name="_s1042">
            <a:extLst>
              <a:ext uri="{FF2B5EF4-FFF2-40B4-BE49-F238E27FC236}">
                <a16:creationId xmlns:a16="http://schemas.microsoft.com/office/drawing/2014/main" id="{6F47AB66-6E58-3F78-2DFF-9201414AB3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94578" y="1074693"/>
            <a:ext cx="750442" cy="244008"/>
          </a:xfrm>
          <a:prstGeom prst="roundRect">
            <a:avLst>
              <a:gd name="adj" fmla="val 16667"/>
            </a:avLst>
          </a:prstGeom>
          <a:solidFill>
            <a:srgbClr val="00E6DC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lnSpc>
                <a:spcPct val="80000"/>
              </a:lnSpc>
            </a:pPr>
            <a:r>
              <a:rPr lang="en-US" sz="800" dirty="0">
                <a:solidFill>
                  <a:schemeClr val="bg1"/>
                </a:solidFill>
                <a:latin typeface="+mn-lt"/>
              </a:rPr>
              <a:t>SFS Markup</a:t>
            </a:r>
          </a:p>
        </p:txBody>
      </p:sp>
      <p:cxnSp>
        <p:nvCxnSpPr>
          <p:cNvPr id="1080" name="AutoShape 47">
            <a:extLst>
              <a:ext uri="{FF2B5EF4-FFF2-40B4-BE49-F238E27FC236}">
                <a16:creationId xmlns:a16="http://schemas.microsoft.com/office/drawing/2014/main" id="{79649EC4-3842-A80C-7682-7FF5D4BD9C33}"/>
              </a:ext>
            </a:extLst>
          </p:cNvPr>
          <p:cNvCxnSpPr>
            <a:cxnSpLocks noChangeAspect="1" noChangeShapeType="1"/>
            <a:stCxn id="23" idx="3"/>
            <a:endCxn id="1040" idx="1"/>
          </p:cNvCxnSpPr>
          <p:nvPr/>
        </p:nvCxnSpPr>
        <p:spPr bwMode="auto">
          <a:xfrm>
            <a:off x="6100946" y="2707213"/>
            <a:ext cx="295219" cy="650985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82" name="Connector: Elbow 1081">
            <a:extLst>
              <a:ext uri="{FF2B5EF4-FFF2-40B4-BE49-F238E27FC236}">
                <a16:creationId xmlns:a16="http://schemas.microsoft.com/office/drawing/2014/main" id="{02B3A53E-6E31-A5C6-2F59-3CD46B3517D5}"/>
              </a:ext>
            </a:extLst>
          </p:cNvPr>
          <p:cNvCxnSpPr>
            <a:cxnSpLocks/>
          </p:cNvCxnSpPr>
          <p:nvPr/>
        </p:nvCxnSpPr>
        <p:spPr>
          <a:xfrm rot="16200000" flipV="1">
            <a:off x="2191427" y="2545126"/>
            <a:ext cx="1632738" cy="772959"/>
          </a:xfrm>
          <a:prstGeom prst="bentConnector2">
            <a:avLst/>
          </a:prstGeom>
          <a:ln w="9525">
            <a:solidFill>
              <a:schemeClr val="accent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4" name="Title" descr="Slide headline">
            <a:extLst>
              <a:ext uri="{FF2B5EF4-FFF2-40B4-BE49-F238E27FC236}">
                <a16:creationId xmlns:a16="http://schemas.microsoft.com/office/drawing/2014/main" id="{0CC4696F-7DE0-A7EB-D312-87200A5745DF}"/>
              </a:ext>
            </a:extLst>
          </p:cNvPr>
          <p:cNvSpPr txBox="1">
            <a:spLocks/>
          </p:cNvSpPr>
          <p:nvPr/>
        </p:nvSpPr>
        <p:spPr bwMode="black">
          <a:xfrm>
            <a:off x="410400" y="478800"/>
            <a:ext cx="9863997" cy="576000"/>
          </a:xfrm>
          <a:prstGeom prst="rect">
            <a:avLst/>
          </a:prstGeom>
        </p:spPr>
        <p:txBody>
          <a:bodyPr vert="horz" lIns="0" tIns="0" rIns="324000" bIns="144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</a:pPr>
            <a:r>
              <a:rPr lang="en-US" dirty="0"/>
              <a:t>Risk Equity Drivers Map</a:t>
            </a:r>
            <a:endParaRPr lang="en-US" b="0" dirty="0"/>
          </a:p>
        </p:txBody>
      </p:sp>
      <p:cxnSp>
        <p:nvCxnSpPr>
          <p:cNvPr id="1093" name="Connector: Elbow 1092">
            <a:extLst>
              <a:ext uri="{FF2B5EF4-FFF2-40B4-BE49-F238E27FC236}">
                <a16:creationId xmlns:a16="http://schemas.microsoft.com/office/drawing/2014/main" id="{8CD8C87C-41BB-3933-07AF-E21BAABF041C}"/>
              </a:ext>
            </a:extLst>
          </p:cNvPr>
          <p:cNvCxnSpPr>
            <a:cxnSpLocks/>
            <a:stCxn id="1079" idx="1"/>
          </p:cNvCxnSpPr>
          <p:nvPr/>
        </p:nvCxnSpPr>
        <p:spPr>
          <a:xfrm rot="10800000" flipV="1">
            <a:off x="2659694" y="1196697"/>
            <a:ext cx="1534884" cy="918536"/>
          </a:xfrm>
          <a:prstGeom prst="bentConnector3">
            <a:avLst>
              <a:gd name="adj1" fmla="val 52482"/>
            </a:avLst>
          </a:prstGeom>
          <a:ln w="9525">
            <a:solidFill>
              <a:schemeClr val="accent1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3" name="Oval 59">
            <a:extLst>
              <a:ext uri="{FF2B5EF4-FFF2-40B4-BE49-F238E27FC236}">
                <a16:creationId xmlns:a16="http://schemas.microsoft.com/office/drawing/2014/main" id="{4FAF92CB-544B-350E-4837-948949DF47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29986" y="2050323"/>
            <a:ext cx="128579" cy="138598"/>
          </a:xfrm>
          <a:prstGeom prst="ellipse">
            <a:avLst/>
          </a:prstGeom>
          <a:solidFill>
            <a:schemeClr val="accent3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en-US" sz="700" b="1" dirty="0">
                <a:solidFill>
                  <a:schemeClr val="bg1"/>
                </a:solidFill>
              </a:rPr>
              <a:t>+</a:t>
            </a:r>
          </a:p>
        </p:txBody>
      </p:sp>
      <p:cxnSp>
        <p:nvCxnSpPr>
          <p:cNvPr id="1112" name="AutoShape 81">
            <a:extLst>
              <a:ext uri="{FF2B5EF4-FFF2-40B4-BE49-F238E27FC236}">
                <a16:creationId xmlns:a16="http://schemas.microsoft.com/office/drawing/2014/main" id="{BDC05677-8D59-1C08-7B5B-95B16C2C2762}"/>
              </a:ext>
            </a:extLst>
          </p:cNvPr>
          <p:cNvCxnSpPr>
            <a:cxnSpLocks noChangeAspect="1" noChangeShapeType="1"/>
            <a:stCxn id="9" idx="1"/>
            <a:endCxn id="1071" idx="3"/>
          </p:cNvCxnSpPr>
          <p:nvPr/>
        </p:nvCxnSpPr>
        <p:spPr bwMode="auto">
          <a:xfrm rot="10800000">
            <a:off x="6083494" y="6083087"/>
            <a:ext cx="239570" cy="26708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3100846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 descr="Headline of the presentation">
            <a:extLst>
              <a:ext uri="{FF2B5EF4-FFF2-40B4-BE49-F238E27FC236}">
                <a16:creationId xmlns:a16="http://schemas.microsoft.com/office/drawing/2014/main" id="{DA865AB3-8AE0-4AB0-94C2-2E517EC14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63" y="886262"/>
            <a:ext cx="11376025" cy="4616648"/>
          </a:xfrm>
        </p:spPr>
        <p:txBody>
          <a:bodyPr/>
          <a:lstStyle/>
          <a:p>
            <a:r>
              <a:rPr lang="en-US" noProof="0" dirty="0"/>
              <a:t>Pricing Application (</a:t>
            </a:r>
            <a:r>
              <a:rPr lang="en-US" noProof="0" dirty="0" err="1"/>
              <a:t>PrApp</a:t>
            </a:r>
            <a:r>
              <a:rPr lang="en-US" noProof="0" dirty="0"/>
              <a:t>) is the SFS tool to price deals considering the costs for funding, credit risk and operational expenses.</a:t>
            </a:r>
          </a:p>
        </p:txBody>
      </p:sp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FDA17C2-CC0D-4A70-A1C4-4DAA44F6477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11163" y="6310800"/>
            <a:ext cx="9288000" cy="547200"/>
          </a:xfrm>
        </p:spPr>
        <p:txBody>
          <a:bodyPr/>
          <a:lstStyle/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580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813C3CFC-9697-4716-A651-26E69FE6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General Overview of </a:t>
            </a:r>
            <a:r>
              <a:rPr lang="en-US" noProof="0" dirty="0" err="1"/>
              <a:t>PrApp</a:t>
            </a:r>
            <a:endParaRPr lang="en-US" b="0" noProof="0" dirty="0"/>
          </a:p>
        </p:txBody>
      </p:sp>
      <p:sp>
        <p:nvSpPr>
          <p:cNvPr id="3" name="Copy" descr="Sample content">
            <a:extLst>
              <a:ext uri="{FF2B5EF4-FFF2-40B4-BE49-F238E27FC236}">
                <a16:creationId xmlns:a16="http://schemas.microsoft.com/office/drawing/2014/main" id="{F4DAD0C9-C8E6-49A1-8C40-DE4670D2D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62" y="1414800"/>
            <a:ext cx="11369675" cy="4752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800" b="1" dirty="0" err="1">
                <a:solidFill>
                  <a:schemeClr val="tx1"/>
                </a:solidFill>
              </a:rPr>
              <a:t>PrApp</a:t>
            </a:r>
            <a:r>
              <a:rPr lang="en-US" sz="1800" b="1" dirty="0">
                <a:solidFill>
                  <a:schemeClr val="tx1"/>
                </a:solidFill>
              </a:rPr>
              <a:t> calculates present values representing the pricing components on transaction level</a:t>
            </a:r>
          </a:p>
          <a:p>
            <a:endParaRPr lang="en-US" b="1" noProof="0" dirty="0"/>
          </a:p>
          <a:p>
            <a:r>
              <a:rPr lang="en-US" noProof="0" dirty="0" err="1"/>
              <a:t>PrApp</a:t>
            </a:r>
            <a:r>
              <a:rPr lang="en-US" noProof="0" dirty="0"/>
              <a:t> consists of: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a central calculation kernel, embedded in AWARD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master data tables in AWARD containing e.g. the Interest rate curves, spread curves, PDs,  currency holidays, country and currency settings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a web interface to allow for connecting to the </a:t>
            </a:r>
            <a:r>
              <a:rPr lang="en-US" noProof="0" dirty="0" err="1"/>
              <a:t>PrApp</a:t>
            </a:r>
            <a:r>
              <a:rPr lang="en-US" noProof="0" dirty="0"/>
              <a:t> functionality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Multiple frontends for users to run individual pricings or batch run pricings, e.g. BTS Pricing, and </a:t>
            </a:r>
            <a:r>
              <a:rPr lang="en-US" noProof="0" dirty="0" err="1"/>
              <a:t>SuperTRUMP</a:t>
            </a:r>
            <a:r>
              <a:rPr lang="en-US" noProof="0" dirty="0"/>
              <a:t> in the US, PPR/EVA NB, Rate Card functionalities</a:t>
            </a:r>
          </a:p>
        </p:txBody>
      </p:sp>
      <p:sp>
        <p:nvSpPr>
          <p:cNvPr id="5" name="Highlight-Box" descr="Sample highlighted content">
            <a:extLst>
              <a:ext uri="{FF2B5EF4-FFF2-40B4-BE49-F238E27FC236}">
                <a16:creationId xmlns:a16="http://schemas.microsoft.com/office/drawing/2014/main" id="{5138D0EF-5718-489A-8412-2D53BB776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5083974"/>
            <a:ext cx="11369674" cy="718452"/>
          </a:xfrm>
          <a:prstGeom prst="rect">
            <a:avLst/>
          </a:prstGeom>
          <a:solidFill>
            <a:srgbClr val="00FFB9"/>
          </a:solidFill>
          <a:ln>
            <a:noFill/>
          </a:ln>
          <a:effectLst/>
        </p:spPr>
        <p:txBody>
          <a:bodyPr wrap="square" lIns="108000" tIns="54000" rIns="108000" bIns="54000" numCol="1" spcCol="72000" rtlCol="0" anchor="ctr">
            <a:noAutofit/>
          </a:bodyPr>
          <a:lstStyle>
            <a:defPPr>
              <a:defRPr lang="en-US"/>
            </a:defPPr>
            <a:lvl1pPr>
              <a:lnSpc>
                <a:spcPct val="110000"/>
              </a:lnSpc>
              <a:spcBef>
                <a:spcPts val="0"/>
              </a:spcBef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PrApp</a:t>
            </a:r>
            <a:r>
              <a:rPr lang="en-US" dirty="0"/>
              <a:t> is the “source of truth” for profitability metric of deals</a:t>
            </a:r>
          </a:p>
        </p:txBody>
      </p:sp>
      <p:sp>
        <p:nvSpPr>
          <p:cNvPr id="4" name="Footer" descr="Footer with copyright, author and department information, and date">
            <a:extLst>
              <a:ext uri="{FF2B5EF4-FFF2-40B4-BE49-F238E27FC236}">
                <a16:creationId xmlns:a16="http://schemas.microsoft.com/office/drawing/2014/main" id="{659537E0-7DD0-4DA0-A93A-15FBB24A8F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648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 descr="Headline of the presentation">
            <a:extLst>
              <a:ext uri="{FF2B5EF4-FFF2-40B4-BE49-F238E27FC236}">
                <a16:creationId xmlns:a16="http://schemas.microsoft.com/office/drawing/2014/main" id="{DA865AB3-8AE0-4AB0-94C2-2E517EC14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63" y="1414463"/>
            <a:ext cx="9286875" cy="2462213"/>
          </a:xfrm>
        </p:spPr>
        <p:txBody>
          <a:bodyPr/>
          <a:lstStyle/>
          <a:p>
            <a:r>
              <a:rPr lang="en-US" dirty="0"/>
              <a:t>Different user interfaces allow the option to price individual deals for deal metrics or the option to “batch” price for portfolio profitability or scenario analysis.</a:t>
            </a:r>
            <a:endParaRPr lang="en-US" noProof="0" dirty="0"/>
          </a:p>
        </p:txBody>
      </p:sp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FDA17C2-CC0D-4A70-A1C4-4DAA44F6477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11163" y="6310800"/>
            <a:ext cx="9288000" cy="547200"/>
          </a:xfrm>
        </p:spPr>
        <p:txBody>
          <a:bodyPr/>
          <a:lstStyle/>
          <a:p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117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py" descr="Sample content">
            <a:extLst>
              <a:ext uri="{FF2B5EF4-FFF2-40B4-BE49-F238E27FC236}">
                <a16:creationId xmlns:a16="http://schemas.microsoft.com/office/drawing/2014/main" id="{7A6814CF-BB50-AD7B-C518-A2D732C21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5" y="3642360"/>
            <a:ext cx="3248026" cy="252444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noProof="0" dirty="0"/>
              <a:t>For Individual Pricings: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SuperTRUMP</a:t>
            </a:r>
            <a:endParaRPr lang="en-US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noProof="0" dirty="0"/>
              <a:t>BTS Pricing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noProof="0" dirty="0"/>
              <a:t>For batch pricing: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noProof="0" dirty="0"/>
              <a:t>PPR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Rate Cards</a:t>
            </a:r>
            <a:endParaRPr lang="en-US" noProof="0" dirty="0"/>
          </a:p>
        </p:txBody>
      </p:sp>
      <p:sp>
        <p:nvSpPr>
          <p:cNvPr id="1036" name="Flowchart: Document 102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813C3CFC-9697-4716-A651-26E69FE6A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 noProof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Pricing Architecture</a:t>
            </a:r>
            <a:endParaRPr lang="en-US" sz="3200" b="0" kern="1200" noProof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20C8DA40-CD8C-11EE-59D9-371DCDE80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49736" y="640080"/>
            <a:ext cx="6063931" cy="557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" descr="Footer with copyright, author and department information, and date">
            <a:extLst>
              <a:ext uri="{FF2B5EF4-FFF2-40B4-BE49-F238E27FC236}">
                <a16:creationId xmlns:a16="http://schemas.microsoft.com/office/drawing/2014/main" id="{659537E0-7DD0-4DA0-A93A-15FBB24A8F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38200" y="6356350"/>
            <a:ext cx="5960951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Confidential | © Siemens 2023 | Author | Department | 2023-07-13</a:t>
            </a:r>
          </a:p>
        </p:txBody>
      </p:sp>
    </p:spTree>
    <p:extLst>
      <p:ext uri="{BB962C8B-B14F-4D97-AF65-F5344CB8AC3E}">
        <p14:creationId xmlns:p14="http://schemas.microsoft.com/office/powerpoint/2010/main" val="2007286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 descr="Slide headline">
            <a:extLst>
              <a:ext uri="{FF2B5EF4-FFF2-40B4-BE49-F238E27FC236}">
                <a16:creationId xmlns:a16="http://schemas.microsoft.com/office/drawing/2014/main" id="{B9397CCD-C35C-476B-9FB3-61FA21A8A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err="1"/>
              <a:t>SuperTRUMP</a:t>
            </a:r>
            <a:r>
              <a:rPr lang="en-US" noProof="0" dirty="0"/>
              <a:t> </a:t>
            </a:r>
            <a:endParaRPr lang="en-US" b="0" noProof="0" dirty="0"/>
          </a:p>
        </p:txBody>
      </p:sp>
      <p:sp>
        <p:nvSpPr>
          <p:cNvPr id="15" name="Footer" descr="Footer with copyright, author and department information, and date">
            <a:extLst>
              <a:ext uri="{FF2B5EF4-FFF2-40B4-BE49-F238E27FC236}">
                <a16:creationId xmlns:a16="http://schemas.microsoft.com/office/drawing/2014/main" id="{7B387324-C284-43AB-AC82-4099E147DD6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51C2FF-76E3-398A-50A3-F425DF466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11" y="1409290"/>
            <a:ext cx="6369370" cy="4703536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E8F8A89-B273-CBEB-9614-2DA0C4D43B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923087" y="1406051"/>
            <a:ext cx="3895465" cy="470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83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BAA9F8-86C9-33B1-4EC9-2D3336E7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11" y="1403327"/>
            <a:ext cx="8961131" cy="4709499"/>
          </a:xfrm>
          <a:prstGeom prst="rect">
            <a:avLst/>
          </a:prstGeom>
        </p:spPr>
      </p:pic>
      <p:sp>
        <p:nvSpPr>
          <p:cNvPr id="3" name="Title" descr="Slide headline">
            <a:extLst>
              <a:ext uri="{FF2B5EF4-FFF2-40B4-BE49-F238E27FC236}">
                <a16:creationId xmlns:a16="http://schemas.microsoft.com/office/drawing/2014/main" id="{B9397CCD-C35C-476B-9FB3-61FA21A8A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BTS Pricing </a:t>
            </a:r>
            <a:endParaRPr lang="en-US" b="0" noProof="0" dirty="0"/>
          </a:p>
        </p:txBody>
      </p:sp>
      <p:sp>
        <p:nvSpPr>
          <p:cNvPr id="15" name="Footer" descr="Footer with copyright, author and department information, and date">
            <a:extLst>
              <a:ext uri="{FF2B5EF4-FFF2-40B4-BE49-F238E27FC236}">
                <a16:creationId xmlns:a16="http://schemas.microsoft.com/office/drawing/2014/main" id="{7B387324-C284-43AB-AC82-4099E147DD6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Confidential | © Siemens 2023 | Author | Department | 2023-07-13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397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B76AF14-7D1B-020C-AE5C-68F27940F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11" y="1419996"/>
            <a:ext cx="9298482" cy="4692829"/>
          </a:xfrm>
          <a:prstGeom prst="rect">
            <a:avLst/>
          </a:prstGeom>
        </p:spPr>
      </p:pic>
      <p:sp>
        <p:nvSpPr>
          <p:cNvPr id="3" name="Title" descr="Slide headline">
            <a:extLst>
              <a:ext uri="{FF2B5EF4-FFF2-40B4-BE49-F238E27FC236}">
                <a16:creationId xmlns:a16="http://schemas.microsoft.com/office/drawing/2014/main" id="{B9397CCD-C35C-476B-9FB3-61FA21A8A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EVA NB / PPR and Rate Cards via AWARD</a:t>
            </a:r>
            <a:endParaRPr lang="en-US" b="0" noProof="0" dirty="0"/>
          </a:p>
        </p:txBody>
      </p:sp>
      <p:sp>
        <p:nvSpPr>
          <p:cNvPr id="15" name="Footer" descr="Footer with copyright, author and department information, and date">
            <a:extLst>
              <a:ext uri="{FF2B5EF4-FFF2-40B4-BE49-F238E27FC236}">
                <a16:creationId xmlns:a16="http://schemas.microsoft.com/office/drawing/2014/main" id="{7B387324-C284-43AB-AC82-4099E147DD6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Confidential | © Siemens 2023 | Author | Department | 2023-07-13</a:t>
            </a:r>
          </a:p>
        </p:txBody>
      </p:sp>
    </p:spTree>
    <p:extLst>
      <p:ext uri="{BB962C8B-B14F-4D97-AF65-F5344CB8AC3E}">
        <p14:creationId xmlns:p14="http://schemas.microsoft.com/office/powerpoint/2010/main" val="853245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813C3CFC-9697-4716-A651-26E69FE6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Batch Functionality</a:t>
            </a:r>
            <a:endParaRPr lang="en-US" b="0" noProof="0" dirty="0"/>
          </a:p>
        </p:txBody>
      </p:sp>
      <p:sp>
        <p:nvSpPr>
          <p:cNvPr id="3" name="Copy" descr="Sample content">
            <a:extLst>
              <a:ext uri="{FF2B5EF4-FFF2-40B4-BE49-F238E27FC236}">
                <a16:creationId xmlns:a16="http://schemas.microsoft.com/office/drawing/2014/main" id="{F4DAD0C9-C8E6-49A1-8C40-DE4670D2D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162" y="1132860"/>
            <a:ext cx="11369675" cy="517794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chemeClr val="tx1"/>
                </a:solidFill>
              </a:rPr>
              <a:t>Rate Card: Functionality to run multiple scenarios</a:t>
            </a:r>
          </a:p>
          <a:p>
            <a:pPr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Scenario combinations are passed to the application as .txt file, result file is again .txt </a:t>
            </a:r>
          </a:p>
          <a:p>
            <a:pPr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4 Valuation modes </a:t>
            </a:r>
          </a:p>
          <a:p>
            <a:pPr marL="720000" lvl="5" indent="-285750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Leases (Annuities/RV), Bullet Loans Fix/Float</a:t>
            </a:r>
          </a:p>
          <a:p>
            <a:pPr marL="720000" lvl="5" indent="-285750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OPEX: Upfront Fee or Spread</a:t>
            </a:r>
          </a:p>
          <a:p>
            <a:pPr marL="720000" lvl="5" indent="-285750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Solve for ROE or EVA</a:t>
            </a:r>
          </a:p>
          <a:p>
            <a:pPr marL="720000" lvl="5" indent="-285750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Current Funding Rates</a:t>
            </a:r>
          </a:p>
          <a:p>
            <a:pPr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Thousands of different scenarios can be run on a regular basis to monitor hurdle prices for combinations of different ratings, tenors, OPEX assumptions, IAC codes, ROE levels, etc.</a:t>
            </a:r>
          </a:p>
          <a:p>
            <a:pPr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chemeClr val="tx1"/>
                </a:solidFill>
              </a:rPr>
              <a:t>PPR: Functionality to </a:t>
            </a:r>
            <a:r>
              <a:rPr lang="en-US" b="1" dirty="0"/>
              <a:t>(re)</a:t>
            </a:r>
            <a:r>
              <a:rPr lang="en-US" sz="1800" b="1" dirty="0">
                <a:solidFill>
                  <a:schemeClr val="tx1"/>
                </a:solidFill>
              </a:rPr>
              <a:t>price booked portfolios from AWARD data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4 Valuation modes </a:t>
            </a:r>
          </a:p>
          <a:p>
            <a:pPr marL="645750" lvl="2" indent="-285750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Static valuation</a:t>
            </a:r>
          </a:p>
          <a:p>
            <a:pPr marL="645750" lvl="2" indent="-285750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Mark to Market</a:t>
            </a:r>
          </a:p>
          <a:p>
            <a:pPr marL="645750" lvl="2" indent="-285750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New business valuation</a:t>
            </a:r>
          </a:p>
          <a:p>
            <a:pPr marL="645750" lvl="2" indent="-285750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IFRS9 calculation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Results joined with in AWARD contract cube and available in AWARD and </a:t>
            </a:r>
            <a:r>
              <a:rPr lang="en-US" sz="1800" dirty="0" err="1">
                <a:solidFill>
                  <a:schemeClr val="tx1"/>
                </a:solidFill>
              </a:rPr>
              <a:t>DataLake</a:t>
            </a:r>
            <a:endParaRPr lang="en-US" sz="18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en-US" sz="18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Footer" descr="Footer with copyright, author and department information, and date">
            <a:extLst>
              <a:ext uri="{FF2B5EF4-FFF2-40B4-BE49-F238E27FC236}">
                <a16:creationId xmlns:a16="http://schemas.microsoft.com/office/drawing/2014/main" id="{659537E0-7DD0-4DA0-A93A-15FBB24A8FF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Confidential | © Siemens 2023 | Author | Department | 2023-07-13</a:t>
            </a:r>
          </a:p>
        </p:txBody>
      </p:sp>
    </p:spTree>
    <p:extLst>
      <p:ext uri="{BB962C8B-B14F-4D97-AF65-F5344CB8AC3E}">
        <p14:creationId xmlns:p14="http://schemas.microsoft.com/office/powerpoint/2010/main" val="2338094609"/>
      </p:ext>
    </p:extLst>
  </p:cSld>
  <p:clrMapOvr>
    <a:masterClrMapping/>
  </p:clrMapOvr>
</p:sld>
</file>

<file path=ppt/theme/theme1.xml><?xml version="1.0" encoding="utf-8"?>
<a:theme xmlns:a="http://schemas.openxmlformats.org/drawingml/2006/main" name="Siemens 2022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C1B6"/>
      </a:hlink>
      <a:folHlink>
        <a:srgbClr val="00C1B6"/>
      </a:folHlink>
    </a:clrScheme>
    <a:fontScheme name="Siemens AG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08000" tIns="72000" rIns="108000" bIns="72000" rtlCol="0" anchor="t" anchorCtr="0"/>
      <a:lstStyle>
        <a:defPPr algn="l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headEnd w="lg" len="lg"/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>
            <a:solidFill>
              <a:schemeClr val="tx1"/>
            </a:solidFill>
          </a:defRPr>
        </a:defPPr>
      </a:lstStyle>
    </a:txDef>
  </a:objectDefaults>
  <a:extraClrSchemeLst/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d258917-277f-42cd-a3cd-14c4e9ee58bc}" enabled="1" method="Standard" siteId="{38ae3bcd-9579-4fd4-adda-b42e1495d55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1346</Words>
  <Application>Microsoft Office PowerPoint</Application>
  <PresentationFormat>Widescreen</PresentationFormat>
  <Paragraphs>178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Arial</vt:lpstr>
      <vt:lpstr>Siemens 2022</vt:lpstr>
      <vt:lpstr>SFS Pricing</vt:lpstr>
      <vt:lpstr>Pricing Application (PrApp) is the SFS tool to price deals considering the costs for funding, credit risk and operational expenses.</vt:lpstr>
      <vt:lpstr>General Overview of PrApp</vt:lpstr>
      <vt:lpstr>Different user interfaces allow the option to price individual deals for deal metrics or the option to “batch” price for portfolio profitability or scenario analysis.</vt:lpstr>
      <vt:lpstr>Pricing Architecture</vt:lpstr>
      <vt:lpstr>SuperTRUMP </vt:lpstr>
      <vt:lpstr>BTS Pricing </vt:lpstr>
      <vt:lpstr>EVA NB / PPR and Rate Cards via AWARD</vt:lpstr>
      <vt:lpstr>Batch Functionality</vt:lpstr>
      <vt:lpstr>What are the cost components of a pricing?</vt:lpstr>
      <vt:lpstr>Components follow an “allocation price” logic </vt:lpstr>
      <vt:lpstr>Pricing Output and Profitability Metrics</vt:lpstr>
      <vt:lpstr>What is the output of Pricing?</vt:lpstr>
      <vt:lpstr>Pricing Output and Profitability Metrics</vt:lpstr>
      <vt:lpstr>Overview of Risk Equity</vt:lpstr>
      <vt:lpstr>Overview of Risk Equity</vt:lpstr>
      <vt:lpstr>Components of Risk Equity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Siemens AG PowerPoint Presentation</dc:title>
  <dc:creator>Krasnozhen, Yelena (SFS RC RCA FPI RAA)</dc:creator>
  <cp:keywords>Template</cp:keywords>
  <dc:description>Version 3.4.4
April 2023</dc:description>
  <cp:lastModifiedBy>Yelena</cp:lastModifiedBy>
  <cp:revision>6</cp:revision>
  <dcterms:created xsi:type="dcterms:W3CDTF">2020-07-27T12:43:17Z</dcterms:created>
  <dcterms:modified xsi:type="dcterms:W3CDTF">2024-02-12T20:25:05Z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number">
    <vt:lpwstr>4.0.0</vt:lpwstr>
  </property>
  <property fmtid="{D5CDD505-2E9C-101B-9397-08002B2CF9AE}" pid="3" name="Language">
    <vt:lpwstr>English</vt:lpwstr>
  </property>
  <property fmtid="{D5CDD505-2E9C-101B-9397-08002B2CF9AE}" pid="4" name="MSIP_Label_9d258917-277f-42cd-a3cd-14c4e9ee58bc_Enabled">
    <vt:lpwstr>true</vt:lpwstr>
  </property>
  <property fmtid="{D5CDD505-2E9C-101B-9397-08002B2CF9AE}" pid="5" name="MSIP_Label_9d258917-277f-42cd-a3cd-14c4e9ee58bc_SetDate">
    <vt:lpwstr>2023-07-12T15:50:21Z</vt:lpwstr>
  </property>
  <property fmtid="{D5CDD505-2E9C-101B-9397-08002B2CF9AE}" pid="6" name="MSIP_Label_9d258917-277f-42cd-a3cd-14c4e9ee58bc_Method">
    <vt:lpwstr>Standard</vt:lpwstr>
  </property>
  <property fmtid="{D5CDD505-2E9C-101B-9397-08002B2CF9AE}" pid="7" name="MSIP_Label_9d258917-277f-42cd-a3cd-14c4e9ee58bc_Name">
    <vt:lpwstr>restricted</vt:lpwstr>
  </property>
  <property fmtid="{D5CDD505-2E9C-101B-9397-08002B2CF9AE}" pid="8" name="MSIP_Label_9d258917-277f-42cd-a3cd-14c4e9ee58bc_SiteId">
    <vt:lpwstr>38ae3bcd-9579-4fd4-adda-b42e1495d55a</vt:lpwstr>
  </property>
  <property fmtid="{D5CDD505-2E9C-101B-9397-08002B2CF9AE}" pid="9" name="MSIP_Label_9d258917-277f-42cd-a3cd-14c4e9ee58bc_ActionId">
    <vt:lpwstr>eb408682-3a40-45ab-9408-82912f2624b2</vt:lpwstr>
  </property>
  <property fmtid="{D5CDD505-2E9C-101B-9397-08002B2CF9AE}" pid="10" name="MSIP_Label_9d258917-277f-42cd-a3cd-14c4e9ee58bc_ContentBits">
    <vt:lpwstr>0</vt:lpwstr>
  </property>
  <property fmtid="{D5CDD505-2E9C-101B-9397-08002B2CF9AE}" pid="11" name="Document_Confidentiality">
    <vt:lpwstr>Restricted</vt:lpwstr>
  </property>
</Properties>
</file>